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Lst>
  <p:sldSz cy="6858000" cx="9902825"/>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57">
          <p15:clr>
            <a:srgbClr val="A4A3A4"/>
          </p15:clr>
        </p15:guide>
        <p15:guide id="2" orient="horz" pos="958">
          <p15:clr>
            <a:srgbClr val="A4A3A4"/>
          </p15:clr>
        </p15:guide>
        <p15:guide id="3" pos="443">
          <p15:clr>
            <a:srgbClr val="A4A3A4"/>
          </p15:clr>
        </p15:guide>
        <p15:guide id="4" pos="4072">
          <p15:clr>
            <a:srgbClr val="F26B43"/>
          </p15:clr>
        </p15:guide>
        <p15:guide id="5" pos="3119">
          <p15:clr>
            <a:srgbClr val="A4A3A4"/>
          </p15:clr>
        </p15:guide>
        <p15:guide id="6" orient="horz" pos="1593">
          <p15:clr>
            <a:srgbClr val="A4A3A4"/>
          </p15:clr>
        </p15:guide>
        <p15:guide id="7" pos="5795">
          <p15:clr>
            <a:srgbClr val="A4A3A4"/>
          </p15:clr>
        </p15:guide>
        <p15:guide id="8" orient="horz" pos="1230">
          <p15:clr>
            <a:srgbClr val="A4A3A4"/>
          </p15:clr>
        </p15:guide>
        <p15:guide id="9" pos="261">
          <p15:clr>
            <a:srgbClr val="A4A3A4"/>
          </p15:clr>
        </p15:guide>
        <p15:guide id="10" orient="horz" pos="2727">
          <p15:clr>
            <a:srgbClr val="A4A3A4"/>
          </p15:clr>
        </p15:guide>
        <p15:guide id="11" pos="2484">
          <p15:clr>
            <a:srgbClr val="A4A3A4"/>
          </p15:clr>
        </p15:guide>
        <p15:guide id="12" pos="2824">
          <p15:clr>
            <a:srgbClr val="A4A3A4"/>
          </p15:clr>
        </p15:guide>
        <p15:guide id="13" pos="352">
          <p15:clr>
            <a:srgbClr val="A4A3A4"/>
          </p15:clr>
        </p15:guide>
        <p15:guide id="14" pos="5895">
          <p15:clr>
            <a:srgbClr val="A4A3A4"/>
          </p15:clr>
        </p15:guide>
        <p15:guide id="15" pos="2620">
          <p15:clr>
            <a:srgbClr val="A4A3A4"/>
          </p15:clr>
        </p15:guide>
      </p15:sldGuideLst>
    </p:ext>
    <p:ext uri="GoogleSlidesCustomDataVersion2">
      <go:slidesCustomData xmlns:go="http://customooxmlschemas.google.com/" r:id="rId164" roundtripDataSignature="AMtx7mgwL5CtOUD6fep4CdEzYnz6vFrQ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1D30B8-5B65-4C51-8BFD-9F4B9C9C78EB}">
  <a:tblStyle styleId="{7C1D30B8-5B65-4C51-8BFD-9F4B9C9C78EB}"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57" orient="horz"/>
        <p:guide pos="958" orient="horz"/>
        <p:guide pos="443"/>
        <p:guide pos="4072"/>
        <p:guide pos="3119"/>
        <p:guide pos="1593" orient="horz"/>
        <p:guide pos="5795"/>
        <p:guide pos="1230" orient="horz"/>
        <p:guide pos="261"/>
        <p:guide pos="2727" orient="horz"/>
        <p:guide pos="2484"/>
        <p:guide pos="2824"/>
        <p:guide pos="352"/>
        <p:guide pos="5895"/>
        <p:guide pos="2620"/>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42" Type="http://schemas.openxmlformats.org/officeDocument/2006/relationships/slide" Target="slides/slide36.xml"/><Relationship Id="rId21" Type="http://schemas.openxmlformats.org/officeDocument/2006/relationships/slide" Target="slides/slide15.xml"/><Relationship Id="rId84" Type="http://schemas.openxmlformats.org/officeDocument/2006/relationships/slide" Target="slides/slide78.xml"/><Relationship Id="rId138" Type="http://schemas.openxmlformats.org/officeDocument/2006/relationships/slide" Target="slides/slide132.xml"/><Relationship Id="rId63" Type="http://schemas.openxmlformats.org/officeDocument/2006/relationships/slide" Target="slides/slide57.xml"/><Relationship Id="rId159" Type="http://schemas.openxmlformats.org/officeDocument/2006/relationships/slide" Target="slides/slide153.xml"/><Relationship Id="rId107" Type="http://schemas.openxmlformats.org/officeDocument/2006/relationships/slide" Target="slides/slide101.xml"/><Relationship Id="rId32" Type="http://schemas.openxmlformats.org/officeDocument/2006/relationships/slide" Target="slides/slide26.xml"/><Relationship Id="rId128" Type="http://schemas.openxmlformats.org/officeDocument/2006/relationships/slide" Target="slides/slide122.xml"/><Relationship Id="rId11" Type="http://schemas.openxmlformats.org/officeDocument/2006/relationships/slide" Target="slides/slide5.xml"/><Relationship Id="rId149" Type="http://schemas.openxmlformats.org/officeDocument/2006/relationships/slide" Target="slides/slide143.xml"/><Relationship Id="rId74" Type="http://schemas.openxmlformats.org/officeDocument/2006/relationships/slide" Target="slides/slide68.xml"/><Relationship Id="rId53" Type="http://schemas.openxmlformats.org/officeDocument/2006/relationships/slide" Target="slides/slide47.xml"/><Relationship Id="rId95" Type="http://schemas.openxmlformats.org/officeDocument/2006/relationships/slide" Target="slides/slide89.xml"/><Relationship Id="rId5" Type="http://schemas.openxmlformats.org/officeDocument/2006/relationships/slideMaster" Target="slideMasters/slideMaster1.xml"/><Relationship Id="rId160" Type="http://schemas.openxmlformats.org/officeDocument/2006/relationships/slide" Target="slides/slide154.xml"/><Relationship Id="rId43" Type="http://schemas.openxmlformats.org/officeDocument/2006/relationships/slide" Target="slides/slide37.xml"/><Relationship Id="rId22" Type="http://schemas.openxmlformats.org/officeDocument/2006/relationships/slide" Target="slides/slide16.xml"/><Relationship Id="rId118" Type="http://schemas.openxmlformats.org/officeDocument/2006/relationships/slide" Target="slides/slide112.xml"/><Relationship Id="rId139" Type="http://schemas.openxmlformats.org/officeDocument/2006/relationships/slide" Target="slides/slide133.xml"/><Relationship Id="rId64" Type="http://schemas.openxmlformats.org/officeDocument/2006/relationships/slide" Target="slides/slide58.xml"/><Relationship Id="rId85" Type="http://schemas.openxmlformats.org/officeDocument/2006/relationships/slide" Target="slides/slide79.xml"/><Relationship Id="rId150" Type="http://schemas.openxmlformats.org/officeDocument/2006/relationships/slide" Target="slides/slide144.xml"/><Relationship Id="rId108" Type="http://schemas.openxmlformats.org/officeDocument/2006/relationships/slide" Target="slides/slide102.xml"/><Relationship Id="rId103" Type="http://schemas.openxmlformats.org/officeDocument/2006/relationships/slide" Target="slides/slide97.xml"/><Relationship Id="rId33" Type="http://schemas.openxmlformats.org/officeDocument/2006/relationships/slide" Target="slides/slide27.xml"/><Relationship Id="rId38" Type="http://schemas.openxmlformats.org/officeDocument/2006/relationships/slide" Target="slides/slide32.xml"/><Relationship Id="rId129" Type="http://schemas.openxmlformats.org/officeDocument/2006/relationships/slide" Target="slides/slide123.xml"/><Relationship Id="rId124" Type="http://schemas.openxmlformats.org/officeDocument/2006/relationships/slide" Target="slides/slide118.xml"/><Relationship Id="rId12" Type="http://schemas.openxmlformats.org/officeDocument/2006/relationships/slide" Target="slides/slide6.xml"/><Relationship Id="rId17" Type="http://schemas.openxmlformats.org/officeDocument/2006/relationships/slide" Target="slides/slide11.xml"/><Relationship Id="rId59" Type="http://schemas.openxmlformats.org/officeDocument/2006/relationships/slide" Target="slides/slide53.xml"/><Relationship Id="rId96" Type="http://schemas.openxmlformats.org/officeDocument/2006/relationships/slide" Target="slides/slide90.xml"/><Relationship Id="rId91" Type="http://schemas.openxmlformats.org/officeDocument/2006/relationships/slide" Target="slides/slide85.xml"/><Relationship Id="rId140" Type="http://schemas.openxmlformats.org/officeDocument/2006/relationships/slide" Target="slides/slide134.xml"/><Relationship Id="rId145" Type="http://schemas.openxmlformats.org/officeDocument/2006/relationships/slide" Target="slides/slide139.xml"/><Relationship Id="rId75" Type="http://schemas.openxmlformats.org/officeDocument/2006/relationships/slide" Target="slides/slide69.xml"/><Relationship Id="rId70" Type="http://schemas.openxmlformats.org/officeDocument/2006/relationships/slide" Target="slides/slide64.xml"/><Relationship Id="rId161" Type="http://schemas.openxmlformats.org/officeDocument/2006/relationships/slide" Target="slides/slide155.xml"/><Relationship Id="rId54" Type="http://schemas.openxmlformats.org/officeDocument/2006/relationships/slide" Target="slides/slide48.xml"/><Relationship Id="rId166" Type="http://schemas.openxmlformats.org/officeDocument/2006/relationships/customXml" Target="../customXml/item2.xml"/><Relationship Id="rId1" Type="http://schemas.openxmlformats.org/officeDocument/2006/relationships/theme" Target="theme/theme2.xml"/><Relationship Id="rId6" Type="http://schemas.openxmlformats.org/officeDocument/2006/relationships/notesMaster" Target="notesMasters/notesMaster1.xml"/><Relationship Id="rId49" Type="http://schemas.openxmlformats.org/officeDocument/2006/relationships/slide" Target="slides/slide43.xml"/><Relationship Id="rId23" Type="http://schemas.openxmlformats.org/officeDocument/2006/relationships/slide" Target="slides/slide17.xml"/><Relationship Id="rId28" Type="http://schemas.openxmlformats.org/officeDocument/2006/relationships/slide" Target="slides/slide22.xml"/><Relationship Id="rId119" Type="http://schemas.openxmlformats.org/officeDocument/2006/relationships/slide" Target="slides/slide113.xml"/><Relationship Id="rId114" Type="http://schemas.openxmlformats.org/officeDocument/2006/relationships/slide" Target="slides/slide108.xml"/><Relationship Id="rId44" Type="http://schemas.openxmlformats.org/officeDocument/2006/relationships/slide" Target="slides/slide38.xml"/><Relationship Id="rId86" Type="http://schemas.openxmlformats.org/officeDocument/2006/relationships/slide" Target="slides/slide80.xml"/><Relationship Id="rId81" Type="http://schemas.openxmlformats.org/officeDocument/2006/relationships/slide" Target="slides/slide75.xml"/><Relationship Id="rId130" Type="http://schemas.openxmlformats.org/officeDocument/2006/relationships/slide" Target="slides/slide124.xml"/><Relationship Id="rId135" Type="http://schemas.openxmlformats.org/officeDocument/2006/relationships/slide" Target="slides/slide129.xml"/><Relationship Id="rId65" Type="http://schemas.openxmlformats.org/officeDocument/2006/relationships/slide" Target="slides/slide59.xml"/><Relationship Id="rId60" Type="http://schemas.openxmlformats.org/officeDocument/2006/relationships/slide" Target="slides/slide54.xml"/><Relationship Id="rId151" Type="http://schemas.openxmlformats.org/officeDocument/2006/relationships/slide" Target="slides/slide145.xml"/><Relationship Id="rId156" Type="http://schemas.openxmlformats.org/officeDocument/2006/relationships/slide" Target="slides/slide150.xml"/><Relationship Id="rId109" Type="http://schemas.openxmlformats.org/officeDocument/2006/relationships/slide" Target="slides/slide10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 Id="rId104" Type="http://schemas.openxmlformats.org/officeDocument/2006/relationships/slide" Target="slides/slide98.xml"/><Relationship Id="rId34" Type="http://schemas.openxmlformats.org/officeDocument/2006/relationships/slide" Target="slides/slide28.xml"/><Relationship Id="rId120" Type="http://schemas.openxmlformats.org/officeDocument/2006/relationships/slide" Target="slides/slide114.xml"/><Relationship Id="rId125" Type="http://schemas.openxmlformats.org/officeDocument/2006/relationships/slide" Target="slides/slide119.xml"/><Relationship Id="rId97" Type="http://schemas.openxmlformats.org/officeDocument/2006/relationships/slide" Target="slides/slide91.xml"/><Relationship Id="rId141" Type="http://schemas.openxmlformats.org/officeDocument/2006/relationships/slide" Target="slides/slide135.xml"/><Relationship Id="rId146" Type="http://schemas.openxmlformats.org/officeDocument/2006/relationships/slide" Target="slides/slide140.xml"/><Relationship Id="rId76" Type="http://schemas.openxmlformats.org/officeDocument/2006/relationships/slide" Target="slides/slide70.xml"/><Relationship Id="rId50" Type="http://schemas.openxmlformats.org/officeDocument/2006/relationships/slide" Target="slides/slide44.xml"/><Relationship Id="rId55" Type="http://schemas.openxmlformats.org/officeDocument/2006/relationships/slide" Target="slides/slide49.xml"/><Relationship Id="rId167" Type="http://schemas.openxmlformats.org/officeDocument/2006/relationships/customXml" Target="../customXml/item3.xml"/><Relationship Id="rId92" Type="http://schemas.openxmlformats.org/officeDocument/2006/relationships/slide" Target="slides/slide86.xml"/><Relationship Id="rId7" Type="http://schemas.openxmlformats.org/officeDocument/2006/relationships/slide" Target="slides/slide1.xml"/><Relationship Id="rId71" Type="http://schemas.openxmlformats.org/officeDocument/2006/relationships/slide" Target="slides/slide65.xml"/><Relationship Id="rId162" Type="http://schemas.openxmlformats.org/officeDocument/2006/relationships/slide" Target="slides/slide156.xml"/><Relationship Id="rId29" Type="http://schemas.openxmlformats.org/officeDocument/2006/relationships/slide" Target="slides/slide23.xml"/><Relationship Id="rId2" Type="http://schemas.openxmlformats.org/officeDocument/2006/relationships/viewProps" Target="viewProps.xml"/><Relationship Id="rId40" Type="http://schemas.openxmlformats.org/officeDocument/2006/relationships/slide" Target="slides/slide34.xml"/><Relationship Id="rId45" Type="http://schemas.openxmlformats.org/officeDocument/2006/relationships/slide" Target="slides/slide39.xml"/><Relationship Id="rId24" Type="http://schemas.openxmlformats.org/officeDocument/2006/relationships/slide" Target="slides/slide18.xml"/><Relationship Id="rId115" Type="http://schemas.openxmlformats.org/officeDocument/2006/relationships/slide" Target="slides/slide109.xml"/><Relationship Id="rId110" Type="http://schemas.openxmlformats.org/officeDocument/2006/relationships/slide" Target="slides/slide104.xml"/><Relationship Id="rId87" Type="http://schemas.openxmlformats.org/officeDocument/2006/relationships/slide" Target="slides/slide81.xml"/><Relationship Id="rId131" Type="http://schemas.openxmlformats.org/officeDocument/2006/relationships/slide" Target="slides/slide125.xml"/><Relationship Id="rId136" Type="http://schemas.openxmlformats.org/officeDocument/2006/relationships/slide" Target="slides/slide130.xml"/><Relationship Id="rId66" Type="http://schemas.openxmlformats.org/officeDocument/2006/relationships/slide" Target="slides/slide60.xml"/><Relationship Id="rId157" Type="http://schemas.openxmlformats.org/officeDocument/2006/relationships/slide" Target="slides/slide151.xml"/><Relationship Id="rId82" Type="http://schemas.openxmlformats.org/officeDocument/2006/relationships/slide" Target="slides/slide76.xml"/><Relationship Id="rId61" Type="http://schemas.openxmlformats.org/officeDocument/2006/relationships/slide" Target="slides/slide55.xml"/><Relationship Id="rId152" Type="http://schemas.openxmlformats.org/officeDocument/2006/relationships/slide" Target="slides/slide146.xml"/><Relationship Id="rId19" Type="http://schemas.openxmlformats.org/officeDocument/2006/relationships/slide" Target="slides/slide13.xml"/><Relationship Id="rId105" Type="http://schemas.openxmlformats.org/officeDocument/2006/relationships/slide" Target="slides/slide99.xml"/><Relationship Id="rId100" Type="http://schemas.openxmlformats.org/officeDocument/2006/relationships/slide" Target="slides/slide94.xml"/><Relationship Id="rId30" Type="http://schemas.openxmlformats.org/officeDocument/2006/relationships/slide" Target="slides/slide24.xml"/><Relationship Id="rId35" Type="http://schemas.openxmlformats.org/officeDocument/2006/relationships/slide" Target="slides/slide29.xml"/><Relationship Id="rId126" Type="http://schemas.openxmlformats.org/officeDocument/2006/relationships/slide" Target="slides/slide120.xml"/><Relationship Id="rId14" Type="http://schemas.openxmlformats.org/officeDocument/2006/relationships/slide" Target="slides/slide8.xml"/><Relationship Id="rId147" Type="http://schemas.openxmlformats.org/officeDocument/2006/relationships/slide" Target="slides/slide141.xml"/><Relationship Id="rId77" Type="http://schemas.openxmlformats.org/officeDocument/2006/relationships/slide" Target="slides/slide71.xml"/><Relationship Id="rId56" Type="http://schemas.openxmlformats.org/officeDocument/2006/relationships/slide" Target="slides/slide50.xml"/><Relationship Id="rId121" Type="http://schemas.openxmlformats.org/officeDocument/2006/relationships/slide" Target="slides/slide115.xml"/><Relationship Id="rId98" Type="http://schemas.openxmlformats.org/officeDocument/2006/relationships/slide" Target="slides/slide92.xml"/><Relationship Id="rId93" Type="http://schemas.openxmlformats.org/officeDocument/2006/relationships/slide" Target="slides/slide87.xml"/><Relationship Id="rId142" Type="http://schemas.openxmlformats.org/officeDocument/2006/relationships/slide" Target="slides/slide136.xml"/><Relationship Id="rId8" Type="http://schemas.openxmlformats.org/officeDocument/2006/relationships/slide" Target="slides/slide2.xml"/><Relationship Id="rId72" Type="http://schemas.openxmlformats.org/officeDocument/2006/relationships/slide" Target="slides/slide66.xml"/><Relationship Id="rId163" Type="http://schemas.openxmlformats.org/officeDocument/2006/relationships/slide" Target="slides/slide157.xml"/><Relationship Id="rId51" Type="http://schemas.openxmlformats.org/officeDocument/2006/relationships/slide" Target="slides/slide45.xml"/><Relationship Id="rId3" Type="http://schemas.openxmlformats.org/officeDocument/2006/relationships/presProps" Target="presProps.xml"/><Relationship Id="rId46" Type="http://schemas.openxmlformats.org/officeDocument/2006/relationships/slide" Target="slides/slide40.xml"/><Relationship Id="rId25" Type="http://schemas.openxmlformats.org/officeDocument/2006/relationships/slide" Target="slides/slide19.xml"/><Relationship Id="rId116" Type="http://schemas.openxmlformats.org/officeDocument/2006/relationships/slide" Target="slides/slide110.xml"/><Relationship Id="rId137" Type="http://schemas.openxmlformats.org/officeDocument/2006/relationships/slide" Target="slides/slide131.xml"/><Relationship Id="rId67" Type="http://schemas.openxmlformats.org/officeDocument/2006/relationships/slide" Target="slides/slide61.xml"/><Relationship Id="rId158" Type="http://schemas.openxmlformats.org/officeDocument/2006/relationships/slide" Target="slides/slide152.xml"/><Relationship Id="rId41" Type="http://schemas.openxmlformats.org/officeDocument/2006/relationships/slide" Target="slides/slide35.xml"/><Relationship Id="rId20" Type="http://schemas.openxmlformats.org/officeDocument/2006/relationships/slide" Target="slides/slide14.xml"/><Relationship Id="rId111" Type="http://schemas.openxmlformats.org/officeDocument/2006/relationships/slide" Target="slides/slide105.xml"/><Relationship Id="rId83" Type="http://schemas.openxmlformats.org/officeDocument/2006/relationships/slide" Target="slides/slide77.xml"/><Relationship Id="rId88" Type="http://schemas.openxmlformats.org/officeDocument/2006/relationships/slide" Target="slides/slide82.xml"/><Relationship Id="rId132" Type="http://schemas.openxmlformats.org/officeDocument/2006/relationships/slide" Target="slides/slide126.xml"/><Relationship Id="rId62" Type="http://schemas.openxmlformats.org/officeDocument/2006/relationships/slide" Target="slides/slide56.xml"/><Relationship Id="rId153" Type="http://schemas.openxmlformats.org/officeDocument/2006/relationships/slide" Target="slides/slide147.xml"/><Relationship Id="rId106" Type="http://schemas.openxmlformats.org/officeDocument/2006/relationships/slide" Target="slides/slide100.xml"/><Relationship Id="rId36" Type="http://schemas.openxmlformats.org/officeDocument/2006/relationships/slide" Target="slides/slide30.xml"/><Relationship Id="rId127" Type="http://schemas.openxmlformats.org/officeDocument/2006/relationships/slide" Target="slides/slide121.xml"/><Relationship Id="rId15" Type="http://schemas.openxmlformats.org/officeDocument/2006/relationships/slide" Target="slides/slide9.xml"/><Relationship Id="rId57" Type="http://schemas.openxmlformats.org/officeDocument/2006/relationships/slide" Target="slides/slide51.xml"/><Relationship Id="rId101" Type="http://schemas.openxmlformats.org/officeDocument/2006/relationships/slide" Target="slides/slide95.xml"/><Relationship Id="rId31" Type="http://schemas.openxmlformats.org/officeDocument/2006/relationships/slide" Target="slides/slide25.xml"/><Relationship Id="rId122" Type="http://schemas.openxmlformats.org/officeDocument/2006/relationships/slide" Target="slides/slide116.xml"/><Relationship Id="rId94" Type="http://schemas.openxmlformats.org/officeDocument/2006/relationships/slide" Target="slides/slide88.xml"/><Relationship Id="rId99" Type="http://schemas.openxmlformats.org/officeDocument/2006/relationships/slide" Target="slides/slide93.xml"/><Relationship Id="rId10" Type="http://schemas.openxmlformats.org/officeDocument/2006/relationships/slide" Target="slides/slide4.xml"/><Relationship Id="rId148" Type="http://schemas.openxmlformats.org/officeDocument/2006/relationships/slide" Target="slides/slide142.xml"/><Relationship Id="rId143" Type="http://schemas.openxmlformats.org/officeDocument/2006/relationships/slide" Target="slides/slide137.xml"/><Relationship Id="rId73" Type="http://schemas.openxmlformats.org/officeDocument/2006/relationships/slide" Target="slides/slide67.xml"/><Relationship Id="rId78" Type="http://schemas.openxmlformats.org/officeDocument/2006/relationships/slide" Target="slides/slide72.xml"/><Relationship Id="rId164" Type="http://customschemas.google.com/relationships/presentationmetadata" Target="metadata"/><Relationship Id="rId52" Type="http://schemas.openxmlformats.org/officeDocument/2006/relationships/slide" Target="slides/slide46.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112" Type="http://schemas.openxmlformats.org/officeDocument/2006/relationships/slide" Target="slides/slide106.xml"/><Relationship Id="rId89" Type="http://schemas.openxmlformats.org/officeDocument/2006/relationships/slide" Target="slides/slide83.xml"/><Relationship Id="rId133" Type="http://schemas.openxmlformats.org/officeDocument/2006/relationships/slide" Target="slides/slide127.xml"/><Relationship Id="rId68" Type="http://schemas.openxmlformats.org/officeDocument/2006/relationships/slide" Target="slides/slide62.xml"/><Relationship Id="rId154" Type="http://schemas.openxmlformats.org/officeDocument/2006/relationships/slide" Target="slides/slide148.xml"/><Relationship Id="rId16" Type="http://schemas.openxmlformats.org/officeDocument/2006/relationships/slide" Target="slides/slide10.xml"/><Relationship Id="rId102" Type="http://schemas.openxmlformats.org/officeDocument/2006/relationships/slide" Target="slides/slide96.xml"/><Relationship Id="rId37" Type="http://schemas.openxmlformats.org/officeDocument/2006/relationships/slide" Target="slides/slide31.xml"/><Relationship Id="rId123" Type="http://schemas.openxmlformats.org/officeDocument/2006/relationships/slide" Target="slides/slide117.xml"/><Relationship Id="rId144" Type="http://schemas.openxmlformats.org/officeDocument/2006/relationships/slide" Target="slides/slide138.xml"/><Relationship Id="rId79" Type="http://schemas.openxmlformats.org/officeDocument/2006/relationships/slide" Target="slides/slide73.xml"/><Relationship Id="rId58" Type="http://schemas.openxmlformats.org/officeDocument/2006/relationships/slide" Target="slides/slide52.xml"/><Relationship Id="rId90" Type="http://schemas.openxmlformats.org/officeDocument/2006/relationships/slide" Target="slides/slide84.xml"/><Relationship Id="rId165" Type="http://schemas.openxmlformats.org/officeDocument/2006/relationships/customXml" Target="../customXml/item1.xml"/><Relationship Id="rId48" Type="http://schemas.openxmlformats.org/officeDocument/2006/relationships/slide" Target="slides/slide42.xml"/><Relationship Id="rId27" Type="http://schemas.openxmlformats.org/officeDocument/2006/relationships/slide" Target="slides/slide21.xml"/><Relationship Id="rId113" Type="http://schemas.openxmlformats.org/officeDocument/2006/relationships/slide" Target="slides/slide107.xml"/><Relationship Id="rId134" Type="http://schemas.openxmlformats.org/officeDocument/2006/relationships/slide" Target="slides/slide128.xml"/><Relationship Id="rId69" Type="http://schemas.openxmlformats.org/officeDocument/2006/relationships/slide" Target="slides/slide63.xml"/><Relationship Id="rId80" Type="http://schemas.openxmlformats.org/officeDocument/2006/relationships/slide" Target="slides/slide74.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npmjs.com/cli/install" TargetMode="External"/><Relationship Id="rId3" Type="http://schemas.openxmlformats.org/officeDocument/2006/relationships/hyperlink" Target="https://docs.npmjs.com/cli/view"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Malgun Gothic"/>
                <a:ea typeface="Malgun Gothic"/>
                <a:cs typeface="Malgun Gothic"/>
                <a:sym typeface="Malgun Gothic"/>
              </a:rPr>
              <a:t>Kiến trúc Node</a:t>
            </a:r>
            <a:endParaRPr/>
          </a:p>
        </p:txBody>
      </p:sp>
      <p:sp>
        <p:nvSpPr>
          <p:cNvPr id="343" name="Google Shape;343;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4" name="Google Shape;1604;p1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05" name="Google Shape;1605;p1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1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0" name="Google Shape;1620;p1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21" name="Google Shape;1621;p1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1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6" name="Google Shape;1636;p1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637" name="Google Shape;1637;p1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p1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45" name="Google Shape;1645;p1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p1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57" name="Google Shape;1657;p1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2" name="Google Shape;1672;p1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73" name="Google Shape;1673;p1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1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5" name="Google Shape;1685;p1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686" name="Google Shape;1686;p1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3" name="Google Shape;1703;p1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04" name="Google Shape;1704;p1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1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1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20" name="Google Shape;1720;p1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1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4" name="Google Shape;1734;p1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35" name="Google Shape;1735;p1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17170" lvl="0" marL="217170" marR="0" rtl="0" algn="l">
              <a:lnSpc>
                <a:spcPct val="100000"/>
              </a:lnSpc>
              <a:spcBef>
                <a:spcPts val="0"/>
              </a:spcBef>
              <a:spcAft>
                <a:spcPts val="0"/>
              </a:spcAft>
              <a:buClr>
                <a:schemeClr val="dk1"/>
              </a:buClr>
              <a:buSzPts val="1200"/>
              <a:buFont typeface="Noto Sans Symbols"/>
              <a:buChar char="▪"/>
            </a:pPr>
            <a:r>
              <a:rPr lang="en-US"/>
              <a:t>Các tính năng chính của Node</a:t>
            </a:r>
            <a:endParaRPr sz="1200">
              <a:solidFill>
                <a:schemeClr val="dk2"/>
              </a:solidFill>
              <a:latin typeface="Arial"/>
              <a:ea typeface="Arial"/>
              <a:cs typeface="Arial"/>
              <a:sym typeface="Arial"/>
            </a:endParaRPr>
          </a:p>
          <a:p>
            <a:pPr indent="-285750" lvl="1" marL="742950" rtl="0" algn="l">
              <a:lnSpc>
                <a:spcPct val="120000"/>
              </a:lnSpc>
              <a:spcBef>
                <a:spcPts val="0"/>
              </a:spcBef>
              <a:spcAft>
                <a:spcPts val="0"/>
              </a:spcAft>
              <a:buClr>
                <a:schemeClr val="dk1"/>
              </a:buClr>
              <a:buSzPts val="1200"/>
              <a:buFont typeface="Arial"/>
              <a:buChar char="•"/>
            </a:pPr>
            <a:r>
              <a:rPr lang="en-US"/>
              <a:t>JavaScript là ngôn ngữ lập trình đã được nhiều nhà phát triển web sử dụng.</a:t>
            </a:r>
            <a:endParaRPr/>
          </a:p>
          <a:p>
            <a:pPr indent="-285750" lvl="1" marL="742950" rtl="0" algn="l">
              <a:lnSpc>
                <a:spcPct val="120000"/>
              </a:lnSpc>
              <a:spcBef>
                <a:spcPts val="300"/>
              </a:spcBef>
              <a:spcAft>
                <a:spcPts val="0"/>
              </a:spcAft>
              <a:buClr>
                <a:schemeClr val="dk1"/>
              </a:buClr>
              <a:buSzPts val="1200"/>
              <a:buFont typeface="Arial"/>
              <a:buChar char="•"/>
            </a:pPr>
            <a:r>
              <a:rPr lang="en-US"/>
              <a:t>Sử dụng I/O không đồng bộ / I/O dựa trên sự kiện</a:t>
            </a:r>
            <a:endParaRPr/>
          </a:p>
          <a:p>
            <a:pPr indent="-285750" lvl="1" marL="742950" rtl="0" algn="l">
              <a:lnSpc>
                <a:spcPct val="120000"/>
              </a:lnSpc>
              <a:spcBef>
                <a:spcPts val="300"/>
              </a:spcBef>
              <a:spcAft>
                <a:spcPts val="0"/>
              </a:spcAft>
              <a:buClr>
                <a:schemeClr val="dk1"/>
              </a:buClr>
              <a:buSzPts val="1200"/>
              <a:buFont typeface="Arial"/>
              <a:buChar char="•"/>
            </a:pPr>
            <a:r>
              <a:rPr lang="en-US"/>
              <a:t>Định cấu hình các chương trình máy chủ bằng các mô-đun và gói</a:t>
            </a:r>
            <a:endParaRPr/>
          </a:p>
          <a:p>
            <a:pPr indent="-285750" lvl="1" marL="742950" rtl="0" algn="l">
              <a:lnSpc>
                <a:spcPct val="120000"/>
              </a:lnSpc>
              <a:spcBef>
                <a:spcPts val="300"/>
              </a:spcBef>
              <a:spcAft>
                <a:spcPts val="0"/>
              </a:spcAft>
              <a:buClr>
                <a:schemeClr val="dk1"/>
              </a:buClr>
              <a:buSzPts val="1200"/>
              <a:buFont typeface="Arial"/>
              <a:buChar char="•"/>
            </a:pPr>
            <a:r>
              <a:rPr lang="en-US"/>
              <a:t>Các nhà phát triển đã tự phát triển rất nhiều mô-đun </a:t>
            </a:r>
            <a:endParaRPr/>
          </a:p>
        </p:txBody>
      </p:sp>
      <p:sp>
        <p:nvSpPr>
          <p:cNvPr id="367" name="Google Shape;367;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7" name="Google Shape;1747;p1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48" name="Google Shape;1748;p1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2" name="Google Shape;1762;p1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63" name="Google Shape;1763;p1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1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p1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74" name="Google Shape;1774;p1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1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p1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a:t>https://stackoverflow.com/questions/10972176/find-the-version-of-an-installed-npm-package</a:t>
            </a:r>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784" name="Google Shape;1784;p1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4" name="Google Shape;1804;p1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https://stackoverflow.com/questions/10972176/find-the-version-of-an-installed-npm-package</a:t>
            </a:r>
            <a:endParaRPr/>
          </a:p>
          <a:p>
            <a:pPr indent="-171450" lvl="0" marL="171450" rtl="0" algn="l">
              <a:spcBef>
                <a:spcPts val="0"/>
              </a:spcBef>
              <a:spcAft>
                <a:spcPts val="0"/>
              </a:spcAft>
              <a:buClr>
                <a:srgbClr val="232629"/>
              </a:buClr>
              <a:buSzPts val="1200"/>
              <a:buFont typeface="Arial"/>
              <a:buChar char="•"/>
            </a:pPr>
            <a:r>
              <a:rPr b="0" i="0" lang="en-US">
                <a:solidFill>
                  <a:srgbClr val="232629"/>
                </a:solidFill>
                <a:latin typeface="Arial"/>
                <a:ea typeface="Arial"/>
                <a:cs typeface="Arial"/>
                <a:sym typeface="Arial"/>
              </a:rPr>
              <a:t>Lệnh cài đặt được ghi lại tại đây: </a:t>
            </a:r>
            <a:r>
              <a:rPr b="0" i="0" lang="en-US" u="sng">
                <a:solidFill>
                  <a:schemeClr val="hlink"/>
                </a:solidFill>
                <a:latin typeface="Arial"/>
                <a:ea typeface="Arial"/>
                <a:cs typeface="Arial"/>
                <a:sym typeface="Arial"/>
                <a:hlinkClick r:id="rId2"/>
              </a:rPr>
              <a:t>https://docs.npmjs.com/cli/install</a:t>
            </a:r>
            <a:endParaRPr b="0" i="0" u="sng">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en-US"/>
              <a:t>chế độ xem npm cũng có thể được sử dụng để xem những thông tin khác về một gói</a:t>
            </a:r>
            <a:r>
              <a:rPr b="0" i="0" lang="en-US">
                <a:solidFill>
                  <a:srgbClr val="232629"/>
                </a:solidFill>
                <a:latin typeface="Arial"/>
                <a:ea typeface="Arial"/>
                <a:cs typeface="Arial"/>
                <a:sym typeface="Arial"/>
              </a:rPr>
              <a:t>: </a:t>
            </a:r>
            <a:r>
              <a:rPr b="0" i="0" lang="en-US" u="sng">
                <a:solidFill>
                  <a:schemeClr val="hlink"/>
                </a:solidFill>
                <a:latin typeface="Arial"/>
                <a:ea typeface="Arial"/>
                <a:cs typeface="Arial"/>
                <a:sym typeface="Arial"/>
                <a:hlinkClick r:id="rId3"/>
              </a:rPr>
              <a:t>https://docs.npmjs.com/cli/view</a:t>
            </a:r>
            <a:endParaRPr/>
          </a:p>
        </p:txBody>
      </p:sp>
      <p:sp>
        <p:nvSpPr>
          <p:cNvPr id="1805" name="Google Shape;1805;p1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4" name="Google Shape;1824;p1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https://stackoverflow.com/questions/12913141/message-failed-to-fetch-from-registry-while-trying-to-install-any-module</a:t>
            </a:r>
            <a:endParaRPr/>
          </a:p>
        </p:txBody>
      </p:sp>
      <p:sp>
        <p:nvSpPr>
          <p:cNvPr id="1825" name="Google Shape;1825;p1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1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p1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https://stackoverflow.com/questions/16151018/how-to-fix-npm-throwing-error-without-sudo</a:t>
            </a:r>
            <a:endParaRPr/>
          </a:p>
        </p:txBody>
      </p:sp>
      <p:sp>
        <p:nvSpPr>
          <p:cNvPr id="1841" name="Google Shape;1841;p1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p1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https://stackoverflow.com/questions/20764881/why-does-npm-install-say-i-have-unmet-dependencies</a:t>
            </a:r>
            <a:endParaRPr/>
          </a:p>
        </p:txBody>
      </p:sp>
      <p:sp>
        <p:nvSpPr>
          <p:cNvPr id="1857" name="Google Shape;1857;p1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1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70" name="Google Shape;1870;p1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1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9" name="Google Shape;1879;p1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https://stackoverflow.com/questions/10617070/how-do-i-measure-the-execution-time-of-javascript-code-with-callbacks/18427652#18427652</a:t>
            </a:r>
            <a:endParaRPr/>
          </a:p>
        </p:txBody>
      </p:sp>
      <p:sp>
        <p:nvSpPr>
          <p:cNvPr id="1880" name="Google Shape;1880;p1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0" lang="en-US" u="none">
                <a:solidFill>
                  <a:schemeClr val="dk1"/>
                </a:solidFill>
              </a:rPr>
              <a:t>Dự án CommonJs được bắt đầu vào tháng 1 năm 2009 bởi kỹ sư Mozilla Kevin Dangoor và ban đầu được đặt tên là ServerJS.</a:t>
            </a:r>
            <a:endParaRPr b="0" u="none">
              <a:solidFill>
                <a:schemeClr val="dk1"/>
              </a:solidFill>
            </a:endParaRPr>
          </a:p>
          <a:p>
            <a:pPr indent="-171450" lvl="1" marL="628650" rtl="0" algn="l">
              <a:spcBef>
                <a:spcPts val="0"/>
              </a:spcBef>
              <a:spcAft>
                <a:spcPts val="0"/>
              </a:spcAft>
              <a:buClr>
                <a:schemeClr val="dk1"/>
              </a:buClr>
              <a:buSzPts val="1200"/>
              <a:buFont typeface="Arial"/>
              <a:buChar char="•"/>
            </a:pPr>
            <a:r>
              <a:rPr b="0" lang="en-US" u="none">
                <a:solidFill>
                  <a:schemeClr val="dk1"/>
                </a:solidFill>
              </a:rPr>
              <a:t>Vào tháng 8 năm 2009, dự án được đổi tên thành CommonJS để chứng minh khả năng ứng dụng rộng rãi hơn của API. Thông số kỹ thuật được thực hiện và phê duyệt bởi một quy trình mở. Một đặc tả chỉ được coi là cuối cùng sau khi nó đã được hoàn thành bởi một số triển khai.</a:t>
            </a:r>
            <a:endParaRPr b="0" u="none">
              <a:solidFill>
                <a:schemeClr val="dk1"/>
              </a:solidFill>
            </a:endParaRPr>
          </a:p>
        </p:txBody>
      </p:sp>
      <p:sp>
        <p:nvSpPr>
          <p:cNvPr id="386" name="Google Shape;386;p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1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1" name="Google Shape;1891;p1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https://stackoverflow.com/questions/2923858/how-to-print-a-stack-trace-in-node-js/2932410#2932410</a:t>
            </a:r>
            <a:endParaRPr/>
          </a:p>
        </p:txBody>
      </p:sp>
      <p:sp>
        <p:nvSpPr>
          <p:cNvPr id="1892" name="Google Shape;1892;p1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1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3" name="Google Shape;1903;p1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https://stackoverflow.com/questions/2923858/how-to-print-a-stack-trace-in-node-js/2932410#2932410</a:t>
            </a:r>
            <a:endParaRPr/>
          </a:p>
        </p:txBody>
      </p:sp>
      <p:sp>
        <p:nvSpPr>
          <p:cNvPr id="1904" name="Google Shape;1904;p1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0" name="Google Shape;1920;p1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https://stackoverflow.com/questions/2923858/how-to-print-a-stack-trace-in-node-js/2932410#2932410</a:t>
            </a:r>
            <a:endParaRPr/>
          </a:p>
        </p:txBody>
      </p:sp>
      <p:sp>
        <p:nvSpPr>
          <p:cNvPr id="1921" name="Google Shape;1921;p1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p1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https://stackoverflow.com/questions/22475849/node-js-what-is-enospc-error-and-how-to-solve</a:t>
            </a:r>
            <a:endParaRPr/>
          </a:p>
        </p:txBody>
      </p:sp>
      <p:sp>
        <p:nvSpPr>
          <p:cNvPr id="1944" name="Google Shape;1944;p1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3" name="Google Shape;1963;p1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https://stackoverflow.com/questions/7042340/error-cant-set-headers-after-they-are-sent-to-the-client/7086621#7086621</a:t>
            </a:r>
            <a:endParaRPr/>
          </a:p>
        </p:txBody>
      </p:sp>
      <p:sp>
        <p:nvSpPr>
          <p:cNvPr id="1964" name="Google Shape;1964;p1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1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5" name="Google Shape;1975;p1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https://stackoverflow.com/questions/42308879/how-to-solve-npm-error-npm-err-code-elifecycle</a:t>
            </a:r>
            <a:endParaRPr/>
          </a:p>
        </p:txBody>
      </p:sp>
      <p:sp>
        <p:nvSpPr>
          <p:cNvPr id="1976" name="Google Shape;1976;p1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8" name="Google Shape;1998;p1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https://stackoverflow.com/questions/42308879/how-to-solve-npm-error-npm-err-code-elifecycle</a:t>
            </a:r>
            <a:endParaRPr/>
          </a:p>
        </p:txBody>
      </p:sp>
      <p:sp>
        <p:nvSpPr>
          <p:cNvPr id="1999" name="Google Shape;1999;p1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1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9" name="Google Shape;2019;p1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lang="en-US"/>
              <a:t>https://stackoverflow.com/questions/4797050/how-to-run-node-js-as-a-background-process-and-never-die/11856575#11856575</a:t>
            </a:r>
            <a:endParaRPr/>
          </a:p>
        </p:txBody>
      </p:sp>
      <p:sp>
        <p:nvSpPr>
          <p:cNvPr id="2020" name="Google Shape;2020;p1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1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p1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037" name="Google Shape;2037;p1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6" name="Google Shape;2046;p1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047" name="Google Shape;2047;p1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3: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20" name="Google Shape;420;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1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5" name="Google Shape;2055;p1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056" name="Google Shape;2056;p1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4" name="Google Shape;2064;p1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065" name="Google Shape;2065;p1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p1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3" name="Google Shape;2073;p1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074" name="Google Shape;2074;p1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1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2" name="Google Shape;2082;p1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083" name="Google Shape;2083;p1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1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2" name="Google Shape;2092;p1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093" name="Google Shape;2093;p1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1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1" name="Google Shape;2101;p1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02" name="Google Shape;2102;p1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2" name="Google Shape;2112;p1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13" name="Google Shape;2113;p1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1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1" name="Google Shape;2121;p1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22" name="Google Shape;2122;p1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1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1" name="Google Shape;2131;p1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32" name="Google Shape;2132;p1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0" name="Google Shape;2140;p1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41" name="Google Shape;2141;p1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Trình chỉnh sửa cho Node: Sublime Text, Atom, Chân đế, Visual Studio Code…</a:t>
            </a:r>
            <a:endParaRPr/>
          </a:p>
        </p:txBody>
      </p:sp>
      <p:sp>
        <p:nvSpPr>
          <p:cNvPr id="428" name="Google Shape;428;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9" name="Google Shape;2149;p1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50" name="Google Shape;2150;p1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9" name="Google Shape;2159;p1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60" name="Google Shape;2160;p1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p1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69" name="Google Shape;2169;p1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1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9" name="Google Shape;2179;p1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80" name="Google Shape;2180;p1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1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8" name="Google Shape;2188;p1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189" name="Google Shape;2189;p1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1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7" name="Google Shape;2197;p1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98" name="Google Shape;2198;p1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1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7" name="Google Shape;2207;p1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08" name="Google Shape;2208;p1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1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1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18" name="Google Shape;2218;p1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1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6" name="Google Shape;2226;p1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27" name="Google Shape;2227;p1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p1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6" name="Google Shape;2236;p1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37" name="Google Shape;2237;p1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Brackets</a:t>
            </a:r>
            <a:endParaRPr/>
          </a:p>
          <a:p>
            <a:pPr indent="-171450" lvl="1" marL="628650" rtl="0" algn="l">
              <a:spcBef>
                <a:spcPts val="0"/>
              </a:spcBef>
              <a:spcAft>
                <a:spcPts val="0"/>
              </a:spcAft>
              <a:buClr>
                <a:schemeClr val="dk1"/>
              </a:buClr>
              <a:buSzPts val="1200"/>
              <a:buFont typeface="Arial"/>
              <a:buChar char="•"/>
            </a:pPr>
            <a:r>
              <a:rPr lang="en-US"/>
              <a:t>Brackets là một trình chỉnh sửa mã nguồn tập trung vào phát triển web. Phần mềm mã nguồn mở miễn phí do Adobe Systems phát triển và được phân phối theo Giấy phép MIT. Hiện tại nó được quản lý trong GitHub bởi Adobe và các nhà phát triển nguồn mở khác.</a:t>
            </a:r>
            <a:endParaRPr/>
          </a:p>
          <a:p>
            <a:pPr indent="-171450" lvl="1" marL="628650" rtl="0" algn="l">
              <a:spcBef>
                <a:spcPts val="0"/>
              </a:spcBef>
              <a:spcAft>
                <a:spcPts val="0"/>
              </a:spcAft>
              <a:buClr>
                <a:schemeClr val="dk1"/>
              </a:buClr>
              <a:buSzPts val="1200"/>
              <a:buFont typeface="Arial"/>
              <a:buChar char="•"/>
            </a:pPr>
            <a:r>
              <a:rPr lang="en-US"/>
              <a:t>Nó được viết bằng JavaScript, HTML và CSS</a:t>
            </a:r>
            <a:endParaRPr/>
          </a:p>
        </p:txBody>
      </p:sp>
      <p:sp>
        <p:nvSpPr>
          <p:cNvPr id="445" name="Google Shape;445;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1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5" name="Google Shape;2245;p1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46" name="Google Shape;2246;p1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1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4" name="Google Shape;2254;p1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55" name="Google Shape;2255;p1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1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3" name="Google Shape;2263;p1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64" name="Google Shape;2264;p1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1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3" name="Google Shape;2273;p1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74" name="Google Shape;2274;p1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1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2" name="Google Shape;2282;p1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83" name="Google Shape;2283;p1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1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1" name="Google Shape;2291;p1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Arial"/>
              <a:buNone/>
            </a:pPr>
            <a:r>
              <a:t/>
            </a:r>
            <a:endParaRPr/>
          </a:p>
        </p:txBody>
      </p:sp>
      <p:sp>
        <p:nvSpPr>
          <p:cNvPr id="2292" name="Google Shape;2292;p1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1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0" name="Google Shape;2300;p1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01" name="Google Shape;2301;p1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1" name="Google Shape;2311;p1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312" name="Google Shape;2312;p1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2"/>
              </a:buClr>
              <a:buSzPts val="1200"/>
              <a:buFont typeface="Noto Sans Symbols"/>
              <a:buChar char="▪"/>
            </a:pPr>
            <a:r>
              <a:rPr lang="en-US" sz="1200">
                <a:solidFill>
                  <a:schemeClr val="dk2"/>
                </a:solidFill>
                <a:latin typeface="Arial"/>
                <a:ea typeface="Arial"/>
                <a:cs typeface="Arial"/>
                <a:sym typeface="Arial"/>
              </a:rPr>
              <a:t>Cài đặt trình duyệt Chrome</a:t>
            </a:r>
            <a:endParaRPr/>
          </a:p>
          <a:p>
            <a:pPr indent="-285750" lvl="1" marL="742950" rtl="0" algn="just">
              <a:lnSpc>
                <a:spcPct val="120000"/>
              </a:lnSpc>
              <a:spcBef>
                <a:spcPts val="0"/>
              </a:spcBef>
              <a:spcAft>
                <a:spcPts val="0"/>
              </a:spcAft>
              <a:buClr>
                <a:schemeClr val="dk1"/>
              </a:buClr>
              <a:buSzPts val="1600"/>
              <a:buFont typeface="Arial"/>
              <a:buChar char="•"/>
            </a:pPr>
            <a:r>
              <a:rPr lang="en-US" sz="1600">
                <a:latin typeface="Arial"/>
                <a:ea typeface="Arial"/>
                <a:cs typeface="Arial"/>
                <a:sym typeface="Arial"/>
              </a:rPr>
              <a:t>Tải xuống từ http://www.google.com và cài đặt</a:t>
            </a:r>
            <a:endParaRPr sz="1600">
              <a:latin typeface="Arial"/>
              <a:ea typeface="Arial"/>
              <a:cs typeface="Arial"/>
              <a:sym typeface="Arial"/>
            </a:endParaRPr>
          </a:p>
        </p:txBody>
      </p:sp>
      <p:sp>
        <p:nvSpPr>
          <p:cNvPr id="457" name="Google Shape;457;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Hỗ trợ dài hạn (LTS) là một phiên bản hoặc phiên bản phần mềm được thiết kế đặc biệt để hỗ trợ trong thời gian dài hơn bình thường (thường là năm năm). Đặc biệt, nó được áp dụng trong các dự án mã nguồn mở bao gồm cả Linux. Đây là chính sách quản lý vòng đời sản phẩm cho phần mềm máy tính áp dụng kỹ thuật ổn định cho quy trình phát triển phần mềm và vòng đời phát hành phần mềm.</a:t>
            </a:r>
            <a:endParaRPr/>
          </a:p>
          <a:p>
            <a:pPr indent="-171450" lvl="0" marL="171450" rtl="0" algn="l">
              <a:spcBef>
                <a:spcPts val="0"/>
              </a:spcBef>
              <a:spcAft>
                <a:spcPts val="0"/>
              </a:spcAft>
              <a:buClr>
                <a:schemeClr val="dk1"/>
              </a:buClr>
              <a:buSzPts val="1200"/>
              <a:buFont typeface="Noto Sans Symbols"/>
              <a:buChar char="▪"/>
            </a:pPr>
            <a:r>
              <a:rPr lang="en-US"/>
              <a:t>LTS này mở rộng bảo trì phần mềm và cũng cải thiện độ tin cậy của phần mềm bằng cách thay đổi loại và tần suất của các bản vá, giảm rủi ro, chi phí và sự gián đoạn đột ngột của việc phân phối phần mềm. Nhưng điều này không có nghĩa là hỗ trợ kỹ thuật thương mại hoặc vô thời hạn.</a:t>
            </a:r>
            <a:endParaRPr/>
          </a:p>
        </p:txBody>
      </p:sp>
      <p:sp>
        <p:nvSpPr>
          <p:cNvPr id="468" name="Google Shape;468;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5E5E5E"/>
              </a:buClr>
              <a:buSzPts val="1200"/>
              <a:buFont typeface="Noto Sans Symbols"/>
              <a:buChar char="▪"/>
            </a:pPr>
            <a:r>
              <a:rPr b="0" i="0" lang="en-US" sz="1200" u="none" cap="none" strike="noStrike">
                <a:solidFill>
                  <a:srgbClr val="5E5E5E"/>
                </a:solidFill>
                <a:latin typeface="Arial"/>
                <a:ea typeface="Arial"/>
                <a:cs typeface="Arial"/>
                <a:sym typeface="Arial"/>
              </a:rPr>
              <a:t>Thay đổi chủ đề Brackets</a:t>
            </a:r>
            <a:endParaRPr/>
          </a:p>
          <a:p>
            <a:pPr indent="-171450" lvl="0" marL="171450" marR="0" rtl="0" algn="l">
              <a:lnSpc>
                <a:spcPct val="100000"/>
              </a:lnSpc>
              <a:spcBef>
                <a:spcPts val="0"/>
              </a:spcBef>
              <a:spcAft>
                <a:spcPts val="0"/>
              </a:spcAft>
              <a:buClr>
                <a:srgbClr val="5E5E5E"/>
              </a:buClr>
              <a:buSzPts val="1200"/>
              <a:buFont typeface="Noto Sans Symbols"/>
              <a:buChar char="▪"/>
            </a:pPr>
            <a:r>
              <a:rPr b="0" i="0" lang="en-US" sz="1200" u="none" cap="none" strike="noStrike">
                <a:solidFill>
                  <a:srgbClr val="5E5E5E"/>
                </a:solidFill>
                <a:latin typeface="Arial"/>
                <a:ea typeface="Arial"/>
                <a:cs typeface="Arial"/>
                <a:sym typeface="Arial"/>
              </a:rPr>
              <a:t>Mở thư mục Project</a:t>
            </a:r>
            <a:endParaRPr/>
          </a:p>
        </p:txBody>
      </p:sp>
      <p:sp>
        <p:nvSpPr>
          <p:cNvPr id="480" name="Google Shape;480;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85750" lvl="0" marL="285750" marR="0" rtl="0" algn="l">
              <a:lnSpc>
                <a:spcPct val="100000"/>
              </a:lnSpc>
              <a:spcBef>
                <a:spcPts val="0"/>
              </a:spcBef>
              <a:spcAft>
                <a:spcPts val="0"/>
              </a:spcAft>
              <a:buClr>
                <a:schemeClr val="dk1"/>
              </a:buClr>
              <a:buSzPts val="1600"/>
              <a:buFont typeface="Noto Sans Symbols"/>
              <a:buChar char="▪"/>
            </a:pPr>
            <a:r>
              <a:rPr lang="en-US" sz="1600"/>
              <a:t>Tạo một tệp JavaScript và chạy nó trong dấu nhắc lệnh</a:t>
            </a:r>
            <a:endParaRPr sz="1600">
              <a:solidFill>
                <a:schemeClr val="dk2"/>
              </a:solidFill>
              <a:latin typeface="Arial"/>
              <a:ea typeface="Arial"/>
              <a:cs typeface="Arial"/>
              <a:sym typeface="Arial"/>
            </a:endParaRPr>
          </a:p>
          <a:p>
            <a:pPr indent="-285750" lvl="1" marL="742950" rtl="0" algn="l">
              <a:lnSpc>
                <a:spcPct val="120000"/>
              </a:lnSpc>
              <a:spcBef>
                <a:spcPts val="0"/>
              </a:spcBef>
              <a:spcAft>
                <a:spcPts val="0"/>
              </a:spcAft>
              <a:buClr>
                <a:schemeClr val="dk1"/>
              </a:buClr>
              <a:buSzPts val="1200"/>
              <a:buFont typeface="Arial"/>
              <a:buChar char="•"/>
            </a:pPr>
            <a:r>
              <a:rPr lang="en-US"/>
              <a:t>Nhập mã JavaScript đơn giản</a:t>
            </a:r>
            <a:endParaRPr/>
          </a:p>
          <a:p>
            <a:pPr indent="-285750" lvl="1" marL="742950" rtl="0" algn="l">
              <a:lnSpc>
                <a:spcPct val="120000"/>
              </a:lnSpc>
              <a:spcBef>
                <a:spcPts val="300"/>
              </a:spcBef>
              <a:spcAft>
                <a:spcPts val="0"/>
              </a:spcAft>
              <a:buClr>
                <a:schemeClr val="dk1"/>
              </a:buClr>
              <a:buSzPts val="1200"/>
              <a:buFont typeface="Arial"/>
              <a:buChar char="•"/>
            </a:pPr>
            <a:r>
              <a:rPr lang="en-US"/>
              <a:t>Vào thư mục project và chạy file tại command prompt </a:t>
            </a:r>
            <a:r>
              <a:rPr b="1" lang="en-US"/>
              <a:t>node test1.js </a:t>
            </a:r>
            <a:r>
              <a:rPr lang="en-US"/>
              <a:t>(Nếu bạn tạo tên file là ch06_01.js thì chạy với tên </a:t>
            </a:r>
            <a:r>
              <a:rPr b="1" lang="en-US"/>
              <a:t>node ch06_01.js</a:t>
            </a:r>
            <a:r>
              <a:rPr lang="en-US"/>
              <a:t>)</a:t>
            </a:r>
            <a:endParaRPr/>
          </a:p>
        </p:txBody>
      </p:sp>
      <p:sp>
        <p:nvSpPr>
          <p:cNvPr id="491" name="Google Shape;491;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8" name="Google Shape;148;p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85750" lvl="0" marL="285750" marR="0" rtl="0" algn="l">
              <a:lnSpc>
                <a:spcPct val="100000"/>
              </a:lnSpc>
              <a:spcBef>
                <a:spcPts val="0"/>
              </a:spcBef>
              <a:spcAft>
                <a:spcPts val="0"/>
              </a:spcAft>
              <a:buClr>
                <a:schemeClr val="dk1"/>
              </a:buClr>
              <a:buSzPts val="1600"/>
              <a:buFont typeface="Noto Sans Symbols"/>
              <a:buChar char="▪"/>
            </a:pPr>
            <a:r>
              <a:rPr lang="en-US" sz="1600"/>
              <a:t>Tạo một tệp JavaScript và chạy nó trong dấu nhắc lệnh</a:t>
            </a:r>
            <a:endParaRPr sz="1600">
              <a:solidFill>
                <a:schemeClr val="dk2"/>
              </a:solidFill>
              <a:latin typeface="Arial"/>
              <a:ea typeface="Arial"/>
              <a:cs typeface="Arial"/>
              <a:sym typeface="Arial"/>
            </a:endParaRPr>
          </a:p>
          <a:p>
            <a:pPr indent="-285750" lvl="1" marL="742950" rtl="0" algn="l">
              <a:lnSpc>
                <a:spcPct val="120000"/>
              </a:lnSpc>
              <a:spcBef>
                <a:spcPts val="0"/>
              </a:spcBef>
              <a:spcAft>
                <a:spcPts val="0"/>
              </a:spcAft>
              <a:buClr>
                <a:schemeClr val="dk1"/>
              </a:buClr>
              <a:buSzPts val="1200"/>
              <a:buFont typeface="Arial"/>
              <a:buChar char="•"/>
            </a:pPr>
            <a:r>
              <a:rPr lang="en-US"/>
              <a:t>Nhập mã JavaScript đơn giản</a:t>
            </a:r>
            <a:endParaRPr/>
          </a:p>
          <a:p>
            <a:pPr indent="-285750" lvl="1" marL="742950" rtl="0" algn="l">
              <a:lnSpc>
                <a:spcPct val="120000"/>
              </a:lnSpc>
              <a:spcBef>
                <a:spcPts val="300"/>
              </a:spcBef>
              <a:spcAft>
                <a:spcPts val="0"/>
              </a:spcAft>
              <a:buClr>
                <a:schemeClr val="dk1"/>
              </a:buClr>
              <a:buSzPts val="1200"/>
              <a:buFont typeface="Arial"/>
              <a:buChar char="•"/>
            </a:pPr>
            <a:r>
              <a:rPr lang="en-US"/>
              <a:t>Vào thư mục project và chạy file tại command prompt </a:t>
            </a:r>
            <a:r>
              <a:rPr b="1" lang="en-US"/>
              <a:t>node test1.js </a:t>
            </a:r>
            <a:r>
              <a:rPr lang="en-US"/>
              <a:t>(Nếu bạn tạo tên file là ch06_01.js thì chạy với tên </a:t>
            </a:r>
            <a:r>
              <a:rPr b="1" lang="en-US"/>
              <a:t>node ch06_01.js</a:t>
            </a:r>
            <a:r>
              <a:rPr lang="en-US"/>
              <a:t>)</a:t>
            </a:r>
            <a:endParaRPr/>
          </a:p>
        </p:txBody>
      </p:sp>
      <p:sp>
        <p:nvSpPr>
          <p:cNvPr id="504" name="Google Shape;504;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Cài đặt tiện ích mở rộng</a:t>
            </a:r>
            <a:endParaRPr sz="1200">
              <a:solidFill>
                <a:schemeClr val="dk2"/>
              </a:solidFill>
              <a:latin typeface="Arial"/>
              <a:ea typeface="Arial"/>
              <a:cs typeface="Arial"/>
              <a:sym typeface="Arial"/>
            </a:endParaRPr>
          </a:p>
          <a:p>
            <a:pPr indent="-285750" lvl="1" marL="742950" marR="0" rtl="0" algn="l">
              <a:lnSpc>
                <a:spcPct val="120000"/>
              </a:lnSpc>
              <a:spcBef>
                <a:spcPts val="0"/>
              </a:spcBef>
              <a:spcAft>
                <a:spcPts val="0"/>
              </a:spcAft>
              <a:buClr>
                <a:schemeClr val="dk1"/>
              </a:buClr>
              <a:buSzPts val="1200"/>
              <a:buFont typeface="Arial"/>
              <a:buChar char="•"/>
            </a:pPr>
            <a:r>
              <a:rPr lang="en-US"/>
              <a:t>Nhiều phần mở rộng đã có sẵn</a:t>
            </a:r>
            <a:endParaRPr/>
          </a:p>
          <a:p>
            <a:pPr indent="-285750" lvl="1" marL="742950" marR="0" rtl="0" algn="l">
              <a:lnSpc>
                <a:spcPct val="120000"/>
              </a:lnSpc>
              <a:spcBef>
                <a:spcPts val="300"/>
              </a:spcBef>
              <a:spcAft>
                <a:spcPts val="0"/>
              </a:spcAft>
              <a:buClr>
                <a:schemeClr val="dk1"/>
              </a:buClr>
              <a:buSzPts val="1200"/>
              <a:buFont typeface="Arial"/>
              <a:buChar char="•"/>
            </a:pPr>
            <a:r>
              <a:rPr lang="en-US"/>
              <a:t>Nhấp vào biểu tượng [</a:t>
            </a:r>
            <a:r>
              <a:rPr b="0" i="0" lang="en-US" sz="1200" u="none" cap="none" strike="noStrike">
                <a:solidFill>
                  <a:srgbClr val="000000"/>
                </a:solidFill>
                <a:latin typeface="Arial"/>
                <a:ea typeface="Arial"/>
                <a:cs typeface="Arial"/>
                <a:sym typeface="Arial"/>
              </a:rPr>
              <a:t>Extension Manager</a:t>
            </a:r>
            <a:r>
              <a:rPr lang="en-US"/>
              <a:t>] và cài đặt menu plug-in bên dưới</a:t>
            </a:r>
            <a:endParaRPr/>
          </a:p>
          <a:p>
            <a:pPr indent="-285750" lvl="1" marL="742950" marR="0" rtl="0" algn="l">
              <a:lnSpc>
                <a:spcPct val="120000"/>
              </a:lnSpc>
              <a:spcBef>
                <a:spcPts val="300"/>
              </a:spcBef>
              <a:spcAft>
                <a:spcPts val="0"/>
              </a:spcAft>
              <a:buClr>
                <a:schemeClr val="dk1"/>
              </a:buClr>
              <a:buSzPts val="1200"/>
              <a:buFont typeface="Arial"/>
              <a:buChar char="•"/>
            </a:pPr>
            <a:r>
              <a:rPr lang="en-US"/>
              <a:t>Brackets Icon Custom Work (Nếu bạn thấy hộp thoại Option sau khi cài đặt, hãy tắt Use Icon Option ở trên cùng)</a:t>
            </a:r>
            <a:endParaRPr/>
          </a:p>
        </p:txBody>
      </p:sp>
      <p:sp>
        <p:nvSpPr>
          <p:cNvPr id="527" name="Google Shape;527;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38" name="Google Shape;538;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Khi bạn cố gắng cài đặt và sử dụng tích hợp nodejs, một phần mở rộng của Brackets, nhưng chỉ lệnh không tìm thấy được hiển thị lặp đi lặp lại, đây là giải pháp.</a:t>
            </a:r>
            <a:endParaRPr/>
          </a:p>
          <a:p>
            <a:pPr indent="-171450" lvl="1" marL="628650" rtl="0" algn="l">
              <a:spcBef>
                <a:spcPts val="0"/>
              </a:spcBef>
              <a:spcAft>
                <a:spcPts val="0"/>
              </a:spcAft>
              <a:buClr>
                <a:schemeClr val="dk1"/>
              </a:buClr>
              <a:buSzPts val="1200"/>
              <a:buFont typeface="Arial"/>
              <a:buChar char="•"/>
            </a:pPr>
            <a:r>
              <a:rPr lang="en-US"/>
              <a:t>Running Setting 🡪 </a:t>
            </a:r>
            <a:r>
              <a:rPr b="0" i="0" lang="en-US" sz="1200">
                <a:solidFill>
                  <a:schemeClr val="dk1"/>
                </a:solidFill>
                <a:highlight>
                  <a:srgbClr val="FFFF00"/>
                </a:highlight>
                <a:latin typeface="Malgun Gothic"/>
                <a:ea typeface="Malgun Gothic"/>
                <a:cs typeface="Malgun Gothic"/>
                <a:sym typeface="Malgun Gothic"/>
              </a:rPr>
              <a:t>Path đến Node binary 🡪 Thêm</a:t>
            </a:r>
            <a:r>
              <a:rPr lang="en-US">
                <a:solidFill>
                  <a:srgbClr val="FF0000"/>
                </a:solidFill>
                <a:highlight>
                  <a:srgbClr val="FFFF00"/>
                </a:highlight>
              </a:rPr>
              <a:t> /usr/local/bin/node</a:t>
            </a:r>
            <a:endParaRPr/>
          </a:p>
        </p:txBody>
      </p:sp>
      <p:sp>
        <p:nvSpPr>
          <p:cNvPr id="546" name="Google Shape;546;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0C0C0C"/>
              </a:buClr>
              <a:buSzPts val="1200"/>
              <a:buFont typeface="Noto Sans Symbols"/>
              <a:buChar char="▪"/>
            </a:pPr>
            <a:r>
              <a:rPr lang="en-US" sz="1200">
                <a:solidFill>
                  <a:srgbClr val="0C0C0C"/>
                </a:solidFill>
                <a:latin typeface="Arial"/>
                <a:ea typeface="Arial"/>
                <a:cs typeface="Arial"/>
                <a:sym typeface="Arial"/>
              </a:rPr>
              <a:t>Chạy nút trực tiếp trong Brackets</a:t>
            </a:r>
            <a:endParaRPr/>
          </a:p>
        </p:txBody>
      </p:sp>
      <p:sp>
        <p:nvSpPr>
          <p:cNvPr id="558" name="Google Shape;558;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0C0C0C"/>
              </a:buClr>
              <a:buSzPts val="1200"/>
              <a:buFont typeface="Noto Sans Symbols"/>
              <a:buChar char="▪"/>
            </a:pPr>
            <a:r>
              <a:rPr lang="en-US" sz="1200">
                <a:solidFill>
                  <a:srgbClr val="0C0C0C"/>
                </a:solidFill>
                <a:latin typeface="Arial"/>
                <a:ea typeface="Arial"/>
                <a:cs typeface="Arial"/>
                <a:sym typeface="Arial"/>
              </a:rPr>
              <a:t>Thực thi chương trình Node</a:t>
            </a:r>
            <a:endParaRPr/>
          </a:p>
          <a:p>
            <a:pPr indent="0" lvl="0" marL="0" rtl="0" algn="l">
              <a:spcBef>
                <a:spcPts val="0"/>
              </a:spcBef>
              <a:spcAft>
                <a:spcPts val="0"/>
              </a:spcAft>
              <a:buNone/>
            </a:pPr>
            <a:r>
              <a:t/>
            </a:r>
            <a:endParaRPr/>
          </a:p>
        </p:txBody>
      </p:sp>
      <p:sp>
        <p:nvSpPr>
          <p:cNvPr id="569" name="Google Shape;569;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6: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99" name="Google Shape;599;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07" name="Google Shape;607;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17" name="Google Shape;617;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lang="en-US"/>
              <a:t>Tham khảo chi tiết cho đối tượng Console: http://www.nodejs.org/api/console.html</a:t>
            </a:r>
            <a:endParaRPr/>
          </a:p>
        </p:txBody>
      </p:sp>
      <p:sp>
        <p:nvSpPr>
          <p:cNvPr id="629" name="Google Shape;629;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9" name="Google Shape;159;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41" name="Google Shape;641;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51" name="Google Shape;651;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62" name="Google Shape;662;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Tham khảo chi tiết cho Đối tượng quy trình: http://nodejs.org/api/ process.html</a:t>
            </a:r>
            <a:endParaRPr/>
          </a:p>
        </p:txBody>
      </p:sp>
      <p:sp>
        <p:nvSpPr>
          <p:cNvPr id="673" name="Google Shape;673;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4: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83" name="Google Shape;683;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691" name="Google Shape;691;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Node.js có thể được chia thành từng chức năng theo module. Một mô-đun có sự tương ứng một một với các tệp và một mô-đun có phạm vi thực thi độc lập của riêng nó. Do đó, không giống như JavaScript phía máy khách, không có sự trùng lặp của các biến toàn cục.</a:t>
            </a:r>
            <a:endParaRPr/>
          </a:p>
          <a:p>
            <a:pPr indent="-95250" lvl="0" marL="171450" rtl="0" algn="l">
              <a:spcBef>
                <a:spcPts val="0"/>
              </a:spcBef>
              <a:spcAft>
                <a:spcPts val="0"/>
              </a:spcAft>
              <a:buClr>
                <a:schemeClr val="dk1"/>
              </a:buClr>
              <a:buSzPts val="1200"/>
              <a:buFont typeface="Noto Sans Symbols"/>
              <a:buNone/>
            </a:pPr>
            <a:r>
              <a:t/>
            </a:r>
            <a:endParaRPr/>
          </a:p>
        </p:txBody>
      </p:sp>
      <p:sp>
        <p:nvSpPr>
          <p:cNvPr id="731" name="Google Shape;731;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latin typeface="Arial"/>
                <a:ea typeface="Arial"/>
                <a:cs typeface="Arial"/>
                <a:sym typeface="Arial"/>
              </a:rPr>
              <a:t>Các mô-đun có phạm vi tệp độc lập, vì vậy mọi thứ được khai báo trong một mô-đun chỉ có thể được tham chiếu bên trong mô-đun đó theo mặc định. Nếu bạn muốn đặt một mục được khai báo trong một mô-đun ở chế độ công khai và có sẵn cho các mô-đun khác, bạn phải sử dụng đối tượng xuất.</a:t>
            </a:r>
            <a:endParaRPr/>
          </a:p>
          <a:p>
            <a:pPr indent="-171450" lvl="0" marL="171450" rtl="0" algn="l">
              <a:spcBef>
                <a:spcPts val="0"/>
              </a:spcBef>
              <a:spcAft>
                <a:spcPts val="0"/>
              </a:spcAft>
              <a:buClr>
                <a:schemeClr val="dk1"/>
              </a:buClr>
              <a:buSzPts val="1200"/>
              <a:buFont typeface="Noto Sans Symbols"/>
              <a:buChar char="▪"/>
            </a:pPr>
            <a:r>
              <a:rPr lang="en-US">
                <a:latin typeface="Arial"/>
                <a:ea typeface="Arial"/>
                <a:cs typeface="Arial"/>
                <a:sym typeface="Arial"/>
              </a:rPr>
              <a:t>Một đối tượng xuất có thể định nghĩa nhiều thuộc tính hoặc phương thức, nhưng module.exports có thể được gán một giá trị duy nhất (kiểu thô, hàm, đối tượng).</a:t>
            </a:r>
            <a:endParaRPr>
              <a:latin typeface="Arial"/>
              <a:ea typeface="Arial"/>
              <a:cs typeface="Arial"/>
              <a:sym typeface="Arial"/>
            </a:endParaRPr>
          </a:p>
        </p:txBody>
      </p:sp>
      <p:sp>
        <p:nvSpPr>
          <p:cNvPr id="752" name="Google Shape;752;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768" name="Google Shape;768;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780" name="Google Shape;780;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5" name="Google Shape;175;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790" name="Google Shape;790;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801" name="Google Shape;801;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811" name="Google Shape;811;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latin typeface="Arial"/>
              <a:ea typeface="Arial"/>
              <a:cs typeface="Arial"/>
              <a:sym typeface="Arial"/>
            </a:endParaRPr>
          </a:p>
        </p:txBody>
      </p:sp>
      <p:sp>
        <p:nvSpPr>
          <p:cNvPr id="823" name="Google Shape;823;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npm</a:t>
            </a:r>
            <a:endParaRPr/>
          </a:p>
          <a:p>
            <a:pPr indent="-171450" lvl="1" marL="628650" rtl="0" algn="l">
              <a:spcBef>
                <a:spcPts val="0"/>
              </a:spcBef>
              <a:spcAft>
                <a:spcPts val="0"/>
              </a:spcAft>
              <a:buClr>
                <a:schemeClr val="dk1"/>
              </a:buClr>
              <a:buSzPts val="1200"/>
              <a:buFont typeface="Arial"/>
              <a:buChar char="•"/>
            </a:pPr>
            <a:r>
              <a:rPr lang="en-US"/>
              <a:t>npm (Trình quản lý gói Node) là trình quản lý gói cho ngôn ngữ lập trình JavaScript. Môi trường thời gian chạy JavaScript Trình quản lý gói mặc định cho Node.js. Nó bao gồm một ứng dụng khách dòng lệnh (npm) và cơ sở dữ liệu trực tuyến (đăng ký npm) của các gói cá nhân mở và trả phí. Sổ đăng ký này được truy cập thông qua ứng dụng khách và các gói có sẵn có thể được duyệt và tìm kiếm thông qua trang web npm. Trình quản lý gói và sổ đăng ký được quản lý bởi npm. </a:t>
            </a:r>
            <a:endParaRPr/>
          </a:p>
        </p:txBody>
      </p:sp>
      <p:sp>
        <p:nvSpPr>
          <p:cNvPr id="833" name="Google Shape;833;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845" name="Google Shape;845;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Cài đặt npm</a:t>
            </a:r>
            <a:endParaRPr b="0" i="0" sz="1200">
              <a:solidFill>
                <a:schemeClr val="dk1"/>
              </a:solidFill>
              <a:latin typeface="Malgun Gothic"/>
              <a:ea typeface="Malgun Gothic"/>
              <a:cs typeface="Malgun Gothic"/>
              <a:sym typeface="Malgun Gothic"/>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Malgun Gothic"/>
                <a:ea typeface="Malgun Gothic"/>
                <a:cs typeface="Malgun Gothic"/>
                <a:sym typeface="Malgun Gothic"/>
              </a:rPr>
              <a:t>Khi cài đặt mô-đun có tên mô-đun --save, hãy thêm tùy chọn --save để tự động cập nhật package.json trong khi cài đặt mô-đun cục bộ. Trong màn hình trên, bạn có thể thấy phần phụ thuộc của package.json đã được cập nhật ở phía dưới.</a:t>
            </a:r>
            <a:endParaRPr/>
          </a:p>
        </p:txBody>
      </p:sp>
      <p:sp>
        <p:nvSpPr>
          <p:cNvPr id="868" name="Google Shape;868;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879" name="Google Shape;879;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8: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888" name="Google Shape;888;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Tham khảo về các mô-đun tích hợp: https://nodejs.org/docs/latest/api/index.html</a:t>
            </a:r>
            <a:endParaRPr/>
          </a:p>
        </p:txBody>
      </p:sp>
      <p:sp>
        <p:nvSpPr>
          <p:cNvPr id="896" name="Google Shape;896;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Node.js là một nền tảng phần mềm để phát triển các ứng dụng mạng có thể mở rộng, đặc biệt là phía máy chủ.</a:t>
            </a:r>
            <a:endParaRPr/>
          </a:p>
          <a:p>
            <a:pPr indent="-171450" lvl="1" marL="628650" rtl="0" algn="l">
              <a:spcBef>
                <a:spcPts val="0"/>
              </a:spcBef>
              <a:spcAft>
                <a:spcPts val="0"/>
              </a:spcAft>
              <a:buClr>
                <a:schemeClr val="dk1"/>
              </a:buClr>
              <a:buSzPts val="1200"/>
              <a:buFont typeface="Arial"/>
              <a:buChar char="•"/>
            </a:pPr>
            <a:r>
              <a:rPr lang="en-US"/>
              <a:t>Nó sử dụng JavaScript và có hiệu suất xử lý cao thông qua non-blocking I/O và vòng lặp sự kiện đơn luồng.</a:t>
            </a:r>
            <a:endParaRPr/>
          </a:p>
          <a:p>
            <a:pPr indent="-171450" lvl="1" marL="628650" rtl="0" algn="l">
              <a:spcBef>
                <a:spcPts val="0"/>
              </a:spcBef>
              <a:spcAft>
                <a:spcPts val="0"/>
              </a:spcAft>
              <a:buClr>
                <a:schemeClr val="dk1"/>
              </a:buClr>
              <a:buSzPts val="1200"/>
              <a:buFont typeface="Arial"/>
              <a:buChar char="•"/>
            </a:pPr>
            <a:r>
              <a:rPr lang="en-US"/>
              <a:t>Nó bao gồm một thư viện máy chủ HTTP tích hợp để nó có thể chạy trên các máy chủ web mà không cần bất kỳ phần mềm bổ sung nào như Apache.</a:t>
            </a:r>
            <a:endParaRPr/>
          </a:p>
          <a:p>
            <a:pPr indent="-171450" lvl="1" marL="628650" rtl="0" algn="l">
              <a:spcBef>
                <a:spcPts val="0"/>
              </a:spcBef>
              <a:spcAft>
                <a:spcPts val="0"/>
              </a:spcAft>
              <a:buClr>
                <a:schemeClr val="dk1"/>
              </a:buClr>
              <a:buSzPts val="1200"/>
              <a:buFont typeface="Arial"/>
              <a:buChar char="•"/>
            </a:pPr>
            <a:r>
              <a:rPr lang="en-US"/>
              <a:t>Điều này cho phép bạn kiểm soát nhiều hơn hành vi của máy chủ web của mình.</a:t>
            </a:r>
            <a:endParaRPr/>
          </a:p>
          <a:p>
            <a:pPr indent="-171450" lvl="1" marL="628650" rtl="0" algn="l">
              <a:spcBef>
                <a:spcPts val="0"/>
              </a:spcBef>
              <a:spcAft>
                <a:spcPts val="0"/>
              </a:spcAft>
              <a:buClr>
                <a:schemeClr val="dk1"/>
              </a:buClr>
              <a:buSzPts val="1200"/>
              <a:buFont typeface="Arial"/>
              <a:buChar char="•"/>
            </a:pPr>
            <a:r>
              <a:rPr lang="en-US"/>
              <a:t>Node.js được viết bởi Ryan Dahl vào năm 2009. Khi nhìn vào thanh tiến trình tải lên tệp của Flickr, Ryan nghĩ rằng gửi một truy vấn đến máy chủ để hiển thị số lượng tệp đã được tải lên không phải là một ý kiến hay. Để tìm kiếm một cách dễ dàng hơn, anh ấy đã nghĩ ra Node.js.</a:t>
            </a:r>
            <a:endParaRPr/>
          </a:p>
        </p:txBody>
      </p:sp>
      <p:sp>
        <p:nvSpPr>
          <p:cNvPr id="183" name="Google Shape;183;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phương pháp mô-đun hệ điều hành</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tên máy chủ ()</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loại hình()</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nền tảng()</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vòm ()</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phát hành()</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thời gian hoạt động()</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tải trung bình()</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tổng số ()</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bộ nhớ miễn phí()</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cpus()</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getNetworkInterface()</a:t>
            </a:r>
            <a:endParaRPr/>
          </a:p>
        </p:txBody>
      </p:sp>
      <p:sp>
        <p:nvSpPr>
          <p:cNvPr id="906" name="Google Shape;906;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916" name="Google Shape;916;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926" name="Google Shape;926;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936" name="Google Shape;936;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946" name="Google Shape;946;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56" name="Google Shape;956;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Bộ định vị tài nguyên thống nhất (URL) là một giao thức để chỉ ra vị trí của các tài nguyên trên mạng. Đó là, một tham chiếu đến một tài nguyên web xác định vị trí của nó trong mạng máy tính và cơ chế tìm kiếm. Thường được gọi là địa chỉ trang web, URL có thể đại diện cho bất kỳ tài nguyên nào trên mạng máy tính, không chỉ địa chỉ trang web. Để truy cập địa chỉ đó, bạn phải biết giao thức cho URL đó và kết nối với cùng giao thức đó. Trong trường hợp giao thức FTP, phải sử dụng ứng dụng khách FTP và trong trường hợp HTTP, phải sử dụng trình duyệt web. Trong trường hợp telnet, bạn phải kết nối bằng chương trình telnet.</a:t>
            </a:r>
            <a:endParaRPr/>
          </a:p>
          <a:p>
            <a:pPr indent="-171450" lvl="0" marL="171450" rtl="0" algn="l">
              <a:spcBef>
                <a:spcPts val="0"/>
              </a:spcBef>
              <a:spcAft>
                <a:spcPts val="0"/>
              </a:spcAft>
              <a:buClr>
                <a:schemeClr val="dk1"/>
              </a:buClr>
              <a:buSzPts val="1200"/>
              <a:buFont typeface="Noto Sans Symbols"/>
              <a:buChar char="▪"/>
            </a:pPr>
            <a:r>
              <a:rPr lang="en-US"/>
              <a:t>Cú pháp URL </a:t>
            </a:r>
            <a:endParaRPr/>
          </a:p>
          <a:p>
            <a:pPr indent="-171450" lvl="1" marL="628650" rtl="0" algn="l">
              <a:spcBef>
                <a:spcPts val="0"/>
              </a:spcBef>
              <a:spcAft>
                <a:spcPts val="0"/>
              </a:spcAft>
              <a:buClr>
                <a:schemeClr val="dk1"/>
              </a:buClr>
              <a:buSzPts val="1200"/>
              <a:buFont typeface="Arial"/>
              <a:buChar char="•"/>
            </a:pPr>
            <a:r>
              <a:rPr lang="en-US"/>
              <a:t>lược đồ:[//[user:password@]host[:port]][/]path[?query][#fragment]</a:t>
            </a:r>
            <a:endParaRPr/>
          </a:p>
          <a:p>
            <a:pPr indent="-171450" lvl="1" marL="628650" rtl="0" algn="l">
              <a:spcBef>
                <a:spcPts val="0"/>
              </a:spcBef>
              <a:spcAft>
                <a:spcPts val="0"/>
              </a:spcAft>
              <a:buClr>
                <a:schemeClr val="dk1"/>
              </a:buClr>
              <a:buSzPts val="1200"/>
              <a:buFont typeface="Arial"/>
              <a:buChar char="•"/>
            </a:pPr>
            <a:r>
              <a:rPr lang="en-US"/>
              <a:t>Ở đầu URL, hãy viết tên giao thức để truy cập tài nguyên, chẳng hạn như gopher, telnet, ftp, http, usenet, v.v.</a:t>
            </a:r>
            <a:endParaRPr/>
          </a:p>
          <a:p>
            <a:pPr indent="-171450" lvl="1" marL="628650" rtl="0" algn="l">
              <a:spcBef>
                <a:spcPts val="0"/>
              </a:spcBef>
              <a:spcAft>
                <a:spcPts val="0"/>
              </a:spcAft>
              <a:buClr>
                <a:schemeClr val="dk1"/>
              </a:buClr>
              <a:buSzPts val="1200"/>
              <a:buFont typeface="Arial"/>
              <a:buChar char="•"/>
            </a:pPr>
            <a:r>
              <a:rPr lang="en-US"/>
              <a:t>Tên giao thức được theo sau bởi ":", dấu phân cách phân tách các tên giao thức.</a:t>
            </a:r>
            <a:endParaRPr/>
          </a:p>
          <a:p>
            <a:pPr indent="-171450" lvl="1" marL="628650" rtl="0" algn="l">
              <a:spcBef>
                <a:spcPts val="0"/>
              </a:spcBef>
              <a:spcAft>
                <a:spcPts val="0"/>
              </a:spcAft>
              <a:buClr>
                <a:schemeClr val="dk1"/>
              </a:buClr>
              <a:buSzPts val="1200"/>
              <a:buFont typeface="Arial"/>
              <a:buChar char="•"/>
            </a:pPr>
            <a:r>
              <a:rPr lang="en-US"/>
              <a:t>Nếu giao thức yêu cầu thông tin IP hoặc Tên miền, hãy viết "//" sau dấu ":".</a:t>
            </a:r>
            <a:endParaRPr/>
          </a:p>
          <a:p>
            <a:pPr indent="-171450" lvl="1" marL="628650" rtl="0" algn="l">
              <a:spcBef>
                <a:spcPts val="0"/>
              </a:spcBef>
              <a:spcAft>
                <a:spcPts val="0"/>
              </a:spcAft>
              <a:buClr>
                <a:schemeClr val="dk1"/>
              </a:buClr>
              <a:buSzPts val="1200"/>
              <a:buFont typeface="Arial"/>
              <a:buChar char="•"/>
            </a:pPr>
            <a:r>
              <a:rPr lang="en-US"/>
              <a:t>Dấu tách tên giao thức ":" hoặc "//" được theo sau bởi thông tin cụ thể cho từng giao thức.</a:t>
            </a:r>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64" name="Google Shape;964;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10" name="Google Shape;1010;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20" name="Google Shape;1020;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30" name="Google Shape;1030;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Synchronous method </a:t>
            </a:r>
            <a:r>
              <a:rPr b="0" i="0" lang="en-US" sz="1200">
                <a:solidFill>
                  <a:schemeClr val="dk1"/>
                </a:solidFill>
                <a:latin typeface="Malgun Gothic"/>
                <a:ea typeface="Malgun Gothic"/>
                <a:cs typeface="Malgun Gothic"/>
                <a:sym typeface="Malgun Gothic"/>
              </a:rPr>
              <a:t>Phương pháp đồng bộ</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Malgun Gothic"/>
                <a:ea typeface="Malgun Gothic"/>
                <a:cs typeface="Malgun Gothic"/>
                <a:sym typeface="Malgun Gothic"/>
              </a:rPr>
              <a:t>Nó đợi mà không thực hiện logic tiếp theo cho đến khi I/O bắt đầu và kết thúc, đồng thời chỉ thực hiện logic tiếp theo sau khi I/O kết thúc.</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latin typeface="Malgun Gothic"/>
                <a:ea typeface="Malgun Gothic"/>
                <a:cs typeface="Malgun Gothic"/>
                <a:sym typeface="Malgun Gothic"/>
              </a:rPr>
              <a:t>Nó còn được gọi là 'Chặn' vì logic khác bị chặn trong thời gian I/O xảy ra.</a:t>
            </a:r>
            <a:endParaRPr b="0" i="0" sz="1200">
              <a:solidFill>
                <a:schemeClr val="dk1"/>
              </a:solidFill>
              <a:latin typeface="Malgun Gothic"/>
              <a:ea typeface="Malgun Gothic"/>
              <a:cs typeface="Malgun Gothic"/>
              <a:sym typeface="Malgun Gothic"/>
            </a:endParaRPr>
          </a:p>
        </p:txBody>
      </p:sp>
      <p:sp>
        <p:nvSpPr>
          <p:cNvPr id="211" name="Google Shape;211;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a:t>query string Module: module liên quan đến truy vấn trong đối tượng URL</a:t>
            </a:r>
            <a:endParaRPr>
              <a:solidFill>
                <a:srgbClr val="3F3F3F"/>
              </a:solidFill>
              <a:latin typeface="Arial"/>
              <a:ea typeface="Arial"/>
              <a:cs typeface="Arial"/>
              <a:sym typeface="Arial"/>
            </a:endParaRPr>
          </a:p>
        </p:txBody>
      </p:sp>
      <p:sp>
        <p:nvSpPr>
          <p:cNvPr id="1040" name="Google Shape;1040;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6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050" name="Google Shape;1050;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58" name="Google Shape;1058;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92" name="Google Shape;1092;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EventEmitter</a:t>
            </a:r>
            <a:endParaRPr/>
          </a:p>
          <a:p>
            <a:pPr indent="-171450" lvl="1" marL="628650" rtl="0" algn="l">
              <a:spcBef>
                <a:spcPts val="0"/>
              </a:spcBef>
              <a:spcAft>
                <a:spcPts val="0"/>
              </a:spcAft>
              <a:buClr>
                <a:schemeClr val="dk1"/>
              </a:buClr>
              <a:buSzPts val="1200"/>
              <a:buFont typeface="Arial"/>
              <a:buChar char="•"/>
            </a:pPr>
            <a:r>
              <a:rPr lang="en-US"/>
              <a:t>Lớp EventEmitter được định nghĩa và cung cấp bởi mô-đun sự kiện.</a:t>
            </a:r>
            <a:endParaRPr/>
          </a:p>
          <a:p>
            <a:pPr indent="-171450" lvl="1" marL="628650" rtl="0" algn="l">
              <a:spcBef>
                <a:spcPts val="0"/>
              </a:spcBef>
              <a:spcAft>
                <a:spcPts val="0"/>
              </a:spcAft>
              <a:buClr>
                <a:schemeClr val="dk1"/>
              </a:buClr>
              <a:buSzPts val="1200"/>
              <a:buFont typeface="Arial"/>
              <a:buChar char="•"/>
            </a:pPr>
            <a:r>
              <a:rPr lang="en-US"/>
              <a:t>const EventEmitter = require('events');</a:t>
            </a:r>
            <a:endParaRPr/>
          </a:p>
          <a:p>
            <a:pPr indent="-171450" lvl="1" marL="628650" rtl="0" algn="l">
              <a:spcBef>
                <a:spcPts val="0"/>
              </a:spcBef>
              <a:spcAft>
                <a:spcPts val="0"/>
              </a:spcAft>
              <a:buClr>
                <a:schemeClr val="dk1"/>
              </a:buClr>
              <a:buSzPts val="1200"/>
              <a:buFont typeface="Arial"/>
              <a:buChar char="•"/>
            </a:pPr>
            <a:r>
              <a:rPr lang="en-US"/>
              <a:t>EventEmitters gọi sự kiện 'newListner' bất cứ khi nào nó đăng ký một sự kiện mới và 'removeListner' bất cứ khi nào nó xóa một người nghe.</a:t>
            </a:r>
            <a:endParaRPr>
              <a:solidFill>
                <a:srgbClr val="3F3F3F"/>
              </a:solidFill>
              <a:latin typeface="Arial"/>
              <a:ea typeface="Arial"/>
              <a:cs typeface="Arial"/>
              <a:sym typeface="Arial"/>
            </a:endParaRPr>
          </a:p>
        </p:txBody>
      </p:sp>
      <p:sp>
        <p:nvSpPr>
          <p:cNvPr id="1103" name="Google Shape;1103;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13" name="Google Shape;1113;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66: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23" name="Google Shape;1123;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Noto Sans Symbols"/>
              <a:buNone/>
            </a:pPr>
            <a:r>
              <a:rPr lang="en-US"/>
              <a:t>Các mô-đun hệ thống tệp thường được sử dụng để đọc tệp, tạo tệp, cập nhật tệp, xóa tệp, đổi tên tệp, v.v.</a:t>
            </a:r>
            <a:endParaRPr>
              <a:solidFill>
                <a:srgbClr val="3F3F3F"/>
              </a:solidFill>
              <a:latin typeface="Arial"/>
              <a:ea typeface="Arial"/>
              <a:cs typeface="Arial"/>
              <a:sym typeface="Arial"/>
            </a:endParaRPr>
          </a:p>
        </p:txBody>
      </p:sp>
      <p:sp>
        <p:nvSpPr>
          <p:cNvPr id="1131" name="Google Shape;1131;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41" name="Google Shape;1141;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52" name="Google Shape;1152;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Phương pháp không đồng bộ</a:t>
            </a:r>
            <a:endParaRPr/>
          </a:p>
          <a:p>
            <a:pPr indent="-171450" lvl="1" marL="628650" rtl="0" algn="l">
              <a:spcBef>
                <a:spcPts val="0"/>
              </a:spcBef>
              <a:spcAft>
                <a:spcPts val="0"/>
              </a:spcAft>
              <a:buClr>
                <a:schemeClr val="dk1"/>
              </a:buClr>
              <a:buSzPts val="1200"/>
              <a:buFont typeface="Arial"/>
              <a:buChar char="•"/>
            </a:pPr>
            <a:r>
              <a:rPr lang="en-US"/>
              <a:t>Trong phương pháp không đồng bộ, logic cơ bản được thực thi và I/O được thực hiện riêng biệt.</a:t>
            </a:r>
            <a:endParaRPr/>
          </a:p>
          <a:p>
            <a:pPr indent="-171450" lvl="1" marL="628650" rtl="0" algn="l">
              <a:spcBef>
                <a:spcPts val="0"/>
              </a:spcBef>
              <a:spcAft>
                <a:spcPts val="0"/>
              </a:spcAft>
              <a:buClr>
                <a:schemeClr val="dk1"/>
              </a:buClr>
              <a:buSzPts val="1200"/>
              <a:buFont typeface="Arial"/>
              <a:buChar char="•"/>
            </a:pPr>
            <a:r>
              <a:rPr lang="en-US"/>
              <a:t>Nút thực hiện I/O theo cách không đồng bộ này và đăng ký một trình lắng nghe sự kiện để được thực thi khi kết thúc I/O không đồng bộ.</a:t>
            </a:r>
            <a:endParaRPr/>
          </a:p>
          <a:p>
            <a:pPr indent="-171450" lvl="1" marL="628650" rtl="0" algn="l">
              <a:spcBef>
                <a:spcPts val="0"/>
              </a:spcBef>
              <a:spcAft>
                <a:spcPts val="0"/>
              </a:spcAft>
              <a:buClr>
                <a:schemeClr val="dk1"/>
              </a:buClr>
              <a:buSzPts val="1200"/>
              <a:buFont typeface="Arial"/>
              <a:buChar char="•"/>
            </a:pPr>
            <a:r>
              <a:rPr lang="en-US"/>
              <a:t>Logic hiện tại được thực thi như vốn có mà không dừng lại ở I/O. Sau khi I/O kết thúc, trình lắng nghe sự kiện đã đăng ký (chức năng Callbacks) được gọi.</a:t>
            </a:r>
            <a:endParaRPr/>
          </a:p>
        </p:txBody>
      </p:sp>
      <p:sp>
        <p:nvSpPr>
          <p:cNvPr id="250" name="Google Shape;250;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86" name="Google Shape;1186;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96" name="Google Shape;1196;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230" name="Google Shape;1230;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240" name="Google Shape;1240;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273" name="Google Shape;1273;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2" name="Google Shape;1282;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283" name="Google Shape;1283;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293" name="Google Shape;1293;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Tham khảo các 'methods' (phương thức) khác: https://nodejs.org/docs/latest-v6.x/api/buffer.html</a:t>
            </a:r>
            <a:endParaRPr/>
          </a:p>
        </p:txBody>
      </p:sp>
      <p:sp>
        <p:nvSpPr>
          <p:cNvPr id="1302" name="Google Shape;1302;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312" name="Google Shape;1312;p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p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321" name="Google Shape;1321;p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28600" lvl="0" marL="22860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Malgun Gothic"/>
                <a:ea typeface="Malgun Gothic"/>
                <a:cs typeface="Malgun Gothic"/>
                <a:sym typeface="Malgun Gothic"/>
              </a:rPr>
              <a:t> Đồng bộ và Không đồng bộ, So sánh mẫu mã</a:t>
            </a:r>
            <a:endParaRPr b="0" i="0" sz="1200" u="none" cap="none" strike="noStrike">
              <a:solidFill>
                <a:srgbClr val="000000"/>
              </a:solidFill>
              <a:latin typeface="Malgun Gothic"/>
              <a:ea typeface="Malgun Gothic"/>
              <a:cs typeface="Malgun Gothic"/>
              <a:sym typeface="Malgun Gothic"/>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Malgun Gothic"/>
                <a:ea typeface="Malgun Gothic"/>
                <a:cs typeface="Malgun Gothic"/>
                <a:sym typeface="Malgun Gothic"/>
              </a:rPr>
              <a:t>TPhương thức đồng bộ đọc nội dung của tệp và trả về chúng dưới dạng giá trị kết quả của hàm. Đợi cho đến khi kết quả được trả về.</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Malgun Gothic"/>
                <a:ea typeface="Malgun Gothic"/>
                <a:cs typeface="Malgun Gothic"/>
                <a:sym typeface="Malgun Gothic"/>
              </a:rPr>
              <a:t>Phương thức không đồng bộ đọc nội dung tệp và trả về chúng dưới dạng hàm Callbacks. Ngay khi tệp bắt đầu được đọc, lệnh thực hiện tiếp theo sẽ được tiến hành</a:t>
            </a:r>
            <a:endParaRPr b="0" i="0" sz="1200" u="none" cap="none" strike="noStrike">
              <a:solidFill>
                <a:srgbClr val="000000"/>
              </a:solidFill>
              <a:latin typeface="Malgun Gothic"/>
              <a:ea typeface="Malgun Gothic"/>
              <a:cs typeface="Malgun Gothic"/>
              <a:sym typeface="Malgun Gothic"/>
            </a:endParaRPr>
          </a:p>
        </p:txBody>
      </p:sp>
      <p:sp>
        <p:nvSpPr>
          <p:cNvPr id="288" name="Google Shape;288;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332" name="Google Shape;1332;p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357" name="Google Shape;1357;p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67" name="Google Shape;1367;p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p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mô-đun winston</a:t>
            </a:r>
            <a:endParaRPr/>
          </a:p>
          <a:p>
            <a:pPr indent="-171450" lvl="1" marL="628650" rtl="0" algn="l">
              <a:spcBef>
                <a:spcPts val="0"/>
              </a:spcBef>
              <a:spcAft>
                <a:spcPts val="0"/>
              </a:spcAft>
              <a:buClr>
                <a:schemeClr val="dk1"/>
              </a:buClr>
              <a:buSzPts val="1200"/>
              <a:buFont typeface="Arial"/>
              <a:buChar char="•"/>
            </a:pPr>
            <a:r>
              <a:rPr lang="en-US"/>
              <a:t>'winston' là một thư viện ghi log không đồng bộ, hỗ trợ 'multiple transports'.</a:t>
            </a:r>
            <a:endParaRPr/>
          </a:p>
          <a:p>
            <a:pPr indent="-171450" lvl="1" marL="628650" rtl="0" algn="l">
              <a:spcBef>
                <a:spcPts val="0"/>
              </a:spcBef>
              <a:spcAft>
                <a:spcPts val="0"/>
              </a:spcAft>
              <a:buClr>
                <a:schemeClr val="dk1"/>
              </a:buClr>
              <a:buSzPts val="1200"/>
              <a:buFont typeface="Arial"/>
              <a:buChar char="•"/>
            </a:pPr>
            <a:r>
              <a:rPr lang="en-US"/>
              <a:t>Ở đây, 'transports' là một phương thức ghi log, và 'winston' có 'transports' sẵn sàng cho mạng tích hợp và I/O của tệp.</a:t>
            </a:r>
            <a:endParaRPr/>
          </a:p>
          <a:p>
            <a:pPr indent="-171450" lvl="1" marL="628650" rtl="0" algn="l">
              <a:spcBef>
                <a:spcPts val="0"/>
              </a:spcBef>
              <a:spcAft>
                <a:spcPts val="0"/>
              </a:spcAft>
              <a:buClr>
                <a:schemeClr val="dk1"/>
              </a:buClr>
              <a:buSzPts val="1200"/>
              <a:buFont typeface="Arial"/>
              <a:buChar char="•"/>
            </a:pPr>
            <a:r>
              <a:rPr lang="en-US"/>
              <a:t>'winston' có thể lưu log vào một tệp và xuất log ra màn hình cùng một lúc.</a:t>
            </a:r>
            <a:endParaRPr/>
          </a:p>
          <a:p>
            <a:pPr indent="-171450" lvl="1" marL="628650" rtl="0" algn="l">
              <a:spcBef>
                <a:spcPts val="0"/>
              </a:spcBef>
              <a:spcAft>
                <a:spcPts val="0"/>
              </a:spcAft>
              <a:buClr>
                <a:schemeClr val="dk1"/>
              </a:buClr>
              <a:buSzPts val="1200"/>
              <a:buFont typeface="Arial"/>
              <a:buChar char="•"/>
            </a:pPr>
            <a:r>
              <a:rPr lang="en-US"/>
              <a:t>Để xuất ra, gọi các phương thức 'debug (), info () và error ()' của đối tượng 'logger'.</a:t>
            </a:r>
            <a:endParaRPr/>
          </a:p>
          <a:p>
            <a:pPr indent="-171450" lvl="1" marL="628650" rtl="0" algn="l">
              <a:spcBef>
                <a:spcPts val="0"/>
              </a:spcBef>
              <a:spcAft>
                <a:spcPts val="0"/>
              </a:spcAft>
              <a:buClr>
                <a:schemeClr val="dk1"/>
              </a:buClr>
              <a:buSzPts val="1200"/>
              <a:buFont typeface="Arial"/>
              <a:buChar char="•"/>
            </a:pPr>
            <a:r>
              <a:rPr lang="en-US"/>
              <a:t>'winston logger' (trình ghi nhật ký) bao gồm các cấp độ log khác nhau.</a:t>
            </a:r>
            <a:endParaRPr/>
          </a:p>
          <a:p>
            <a:pPr indent="-171450" lvl="1" marL="628650" rtl="0" algn="l">
              <a:spcBef>
                <a:spcPts val="0"/>
              </a:spcBef>
              <a:spcAft>
                <a:spcPts val="0"/>
              </a:spcAft>
              <a:buClr>
                <a:schemeClr val="dk1"/>
              </a:buClr>
              <a:buSzPts val="1200"/>
              <a:buFont typeface="Arial"/>
              <a:buChar char="•"/>
            </a:pPr>
            <a:r>
              <a:rPr lang="en-US"/>
              <a:t>Cấp độ ghi log của “winston” được đặt theo mức nghiêm trọng trong 'RFC5424'.</a:t>
            </a:r>
            <a:endParaRPr/>
          </a:p>
          <a:p>
            <a:pPr indent="-171450" lvl="1" marL="628650" rtl="0" algn="l">
              <a:spcBef>
                <a:spcPts val="0"/>
              </a:spcBef>
              <a:spcAft>
                <a:spcPts val="0"/>
              </a:spcAft>
              <a:buClr>
                <a:schemeClr val="dk1"/>
              </a:buClr>
              <a:buSzPts val="1200"/>
              <a:buFont typeface="Arial"/>
              <a:buChar char="•"/>
            </a:pPr>
            <a:r>
              <a:rPr lang="en-US"/>
              <a:t>Mỗi cấp độ được ưu tiên theo từng bước và xác định thông tin nào được xuất ra.</a:t>
            </a:r>
            <a:endParaRPr/>
          </a:p>
          <a:p>
            <a:pPr indent="-171450" lvl="1" marL="628650" rtl="0" algn="l">
              <a:spcBef>
                <a:spcPts val="0"/>
              </a:spcBef>
              <a:spcAft>
                <a:spcPts val="0"/>
              </a:spcAft>
              <a:buClr>
                <a:schemeClr val="dk1"/>
              </a:buClr>
              <a:buSzPts val="1200"/>
              <a:buFont typeface="Arial"/>
              <a:buChar char="•"/>
            </a:pPr>
            <a:r>
              <a:rPr lang="en-US"/>
              <a:t>Cấp thấp hơn sẽ bao gồm tất cả các cấp cao hơn.</a:t>
            </a:r>
            <a:endParaRPr/>
          </a:p>
        </p:txBody>
      </p:sp>
      <p:sp>
        <p:nvSpPr>
          <p:cNvPr id="1375" name="Google Shape;1375;p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p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1385" name="Google Shape;1385;p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1396" name="Google Shape;1396;p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95250" lvl="0" marL="171450" rtl="0" algn="l">
              <a:spcBef>
                <a:spcPts val="0"/>
              </a:spcBef>
              <a:spcAft>
                <a:spcPts val="0"/>
              </a:spcAft>
              <a:buClr>
                <a:schemeClr val="dk1"/>
              </a:buClr>
              <a:buSzPts val="1200"/>
              <a:buFont typeface="Noto Sans Symbols"/>
              <a:buNone/>
            </a:pPr>
            <a:r>
              <a:t/>
            </a:r>
            <a:endParaRPr/>
          </a:p>
        </p:txBody>
      </p:sp>
      <p:sp>
        <p:nvSpPr>
          <p:cNvPr id="1406" name="Google Shape;1406;p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16" name="Google Shape;1416;p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p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424" name="Google Shape;1424;p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444" name="Google Shape;1444;p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Node.js là một nền tảng hướng sự kiện. Nói cách khác, mọi thứ xảy ra trong một nút là phản ứng đối với một sự kiện.</a:t>
            </a:r>
            <a:endParaRPr b="0" i="0" sz="1200">
              <a:solidFill>
                <a:schemeClr val="dk1"/>
              </a:solidFill>
              <a:latin typeface="Malgun Gothic"/>
              <a:ea typeface="Malgun Gothic"/>
              <a:cs typeface="Malgun Gothic"/>
              <a:sym typeface="Malgun Gothic"/>
            </a:endParaRPr>
          </a:p>
          <a:p>
            <a:pPr indent="-171450" lvl="1" marL="628650" rtl="0" algn="l">
              <a:spcBef>
                <a:spcPts val="0"/>
              </a:spcBef>
              <a:spcAft>
                <a:spcPts val="0"/>
              </a:spcAft>
              <a:buClr>
                <a:schemeClr val="dk1"/>
              </a:buClr>
              <a:buSzPts val="1200"/>
              <a:buFont typeface="Arial"/>
              <a:buChar char="•"/>
            </a:pPr>
            <a:r>
              <a:rPr lang="en-US"/>
              <a:t>Mọi quy trình diễn ra trong một Nút đều liên quan đến một loạt Callbacks.</a:t>
            </a:r>
            <a:endParaRPr/>
          </a:p>
        </p:txBody>
      </p:sp>
      <p:sp>
        <p:nvSpPr>
          <p:cNvPr id="310" name="Google Shape;310;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p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461" name="Google Shape;1461;p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470" name="Google Shape;1470;p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484" name="Google Shape;1484;p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p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94" name="Google Shape;1494;p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p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02" name="Google Shape;1502;p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14" name="Google Shape;1514;p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30" name="Google Shape;1530;p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51" name="Google Shape;1551;p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p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72" name="Google Shape;1572;p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589" name="Google Shape;1589;p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15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15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15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168"/>
          <p:cNvGrpSpPr/>
          <p:nvPr/>
        </p:nvGrpSpPr>
        <p:grpSpPr>
          <a:xfrm>
            <a:off x="0" y="1"/>
            <a:ext cx="9902825" cy="999802"/>
            <a:chOff x="0" y="1"/>
            <a:chExt cx="9906000" cy="999802"/>
          </a:xfrm>
        </p:grpSpPr>
        <p:sp>
          <p:nvSpPr>
            <p:cNvPr id="91" name="Google Shape;91;p16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16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16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16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16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96" name="Google Shape;96;p168"/>
          <p:cNvGrpSpPr/>
          <p:nvPr/>
        </p:nvGrpSpPr>
        <p:grpSpPr>
          <a:xfrm>
            <a:off x="449468" y="1462227"/>
            <a:ext cx="9000714" cy="4500283"/>
            <a:chOff x="449612" y="1219200"/>
            <a:chExt cx="9003600" cy="4500283"/>
          </a:xfrm>
        </p:grpSpPr>
        <p:grpSp>
          <p:nvGrpSpPr>
            <p:cNvPr id="97" name="Google Shape;97;p168"/>
            <p:cNvGrpSpPr/>
            <p:nvPr/>
          </p:nvGrpSpPr>
          <p:grpSpPr>
            <a:xfrm>
              <a:off x="449612" y="1219200"/>
              <a:ext cx="9003600" cy="4500283"/>
              <a:chOff x="578678" y="1445207"/>
              <a:chExt cx="8748000" cy="4136077"/>
            </a:xfrm>
          </p:grpSpPr>
          <p:sp>
            <p:nvSpPr>
              <p:cNvPr id="98" name="Google Shape;98;p168"/>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168"/>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168"/>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168"/>
            <p:cNvGrpSpPr/>
            <p:nvPr/>
          </p:nvGrpSpPr>
          <p:grpSpPr>
            <a:xfrm>
              <a:off x="747834" y="2165797"/>
              <a:ext cx="8539600" cy="1267182"/>
              <a:chOff x="805623" y="2423005"/>
              <a:chExt cx="8539600" cy="1267182"/>
            </a:xfrm>
          </p:grpSpPr>
          <p:grpSp>
            <p:nvGrpSpPr>
              <p:cNvPr id="102" name="Google Shape;102;p168"/>
              <p:cNvGrpSpPr/>
              <p:nvPr/>
            </p:nvGrpSpPr>
            <p:grpSpPr>
              <a:xfrm>
                <a:off x="966158" y="2423005"/>
                <a:ext cx="8379065" cy="1267182"/>
                <a:chOff x="1098893" y="2558690"/>
                <a:chExt cx="8379065" cy="1267182"/>
              </a:xfrm>
            </p:grpSpPr>
            <p:sp>
              <p:nvSpPr>
                <p:cNvPr id="103" name="Google Shape;103;p168"/>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168"/>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168"/>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168"/>
            <p:cNvGrpSpPr/>
            <p:nvPr/>
          </p:nvGrpSpPr>
          <p:grpSpPr>
            <a:xfrm>
              <a:off x="747834" y="3595777"/>
              <a:ext cx="8539600" cy="1876451"/>
              <a:chOff x="805623" y="3889855"/>
              <a:chExt cx="8539600" cy="1876451"/>
            </a:xfrm>
          </p:grpSpPr>
          <p:grpSp>
            <p:nvGrpSpPr>
              <p:cNvPr id="107" name="Google Shape;107;p168"/>
              <p:cNvGrpSpPr/>
              <p:nvPr/>
            </p:nvGrpSpPr>
            <p:grpSpPr>
              <a:xfrm>
                <a:off x="958539" y="3889855"/>
                <a:ext cx="8386684" cy="1876451"/>
                <a:chOff x="1098894" y="2558690"/>
                <a:chExt cx="8386684" cy="1876451"/>
              </a:xfrm>
            </p:grpSpPr>
            <p:sp>
              <p:nvSpPr>
                <p:cNvPr id="108" name="Google Shape;108;p168"/>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168"/>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168"/>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168"/>
            <p:cNvGrpSpPr/>
            <p:nvPr/>
          </p:nvGrpSpPr>
          <p:grpSpPr>
            <a:xfrm>
              <a:off x="589808" y="1345444"/>
              <a:ext cx="6615664" cy="430887"/>
              <a:chOff x="790976" y="1592058"/>
              <a:chExt cx="6615664" cy="430887"/>
            </a:xfrm>
          </p:grpSpPr>
          <p:sp>
            <p:nvSpPr>
              <p:cNvPr id="112" name="Google Shape;112;p168"/>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3" name="Google Shape;113;p168"/>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168"/>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169"/>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169"/>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169"/>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19" name="Google Shape;119;p169"/>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16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16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16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3" name="Google Shape;123;p169"/>
          <p:cNvGrpSpPr/>
          <p:nvPr/>
        </p:nvGrpSpPr>
        <p:grpSpPr>
          <a:xfrm>
            <a:off x="0" y="1"/>
            <a:ext cx="9902825" cy="999802"/>
            <a:chOff x="0" y="1"/>
            <a:chExt cx="9906000" cy="999802"/>
          </a:xfrm>
        </p:grpSpPr>
        <p:sp>
          <p:nvSpPr>
            <p:cNvPr id="124" name="Google Shape;124;p16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16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169"/>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17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17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17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1" name="Google Shape;131;p170"/>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170"/>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17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17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17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16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16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16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16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16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16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16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5" name="Google Shape;25;p161"/>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16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8" name="Google Shape;28;p162"/>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16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162"/>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1" name="Google Shape;31;p162"/>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2" name="Shape 32"/>
        <p:cNvGrpSpPr/>
        <p:nvPr/>
      </p:nvGrpSpPr>
      <p:grpSpPr>
        <a:xfrm>
          <a:off x="0" y="0"/>
          <a:ext cx="0" cy="0"/>
          <a:chOff x="0" y="0"/>
          <a:chExt cx="0" cy="0"/>
        </a:xfrm>
      </p:grpSpPr>
      <p:pic>
        <p:nvPicPr>
          <p:cNvPr id="33" name="Google Shape;33;p16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4" name="Google Shape;34;p16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16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16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7" name="Google Shape;37;p163"/>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164"/>
          <p:cNvSpPr txBox="1"/>
          <p:nvPr/>
        </p:nvSpPr>
        <p:spPr>
          <a:xfrm>
            <a:off x="6758811" y="6347711"/>
            <a:ext cx="1998945"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7. Node.js trong IoT</a:t>
            </a:r>
            <a:endParaRPr/>
          </a:p>
        </p:txBody>
      </p:sp>
      <p:sp>
        <p:nvSpPr>
          <p:cNvPr id="40" name="Google Shape;40;p164"/>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165"/>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165"/>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165"/>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165"/>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165"/>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16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16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16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1" name="Google Shape;51;p166"/>
          <p:cNvGrpSpPr/>
          <p:nvPr/>
        </p:nvGrpSpPr>
        <p:grpSpPr>
          <a:xfrm>
            <a:off x="0" y="1"/>
            <a:ext cx="9906000" cy="999802"/>
            <a:chOff x="0" y="1"/>
            <a:chExt cx="9906000" cy="999802"/>
          </a:xfrm>
        </p:grpSpPr>
        <p:sp>
          <p:nvSpPr>
            <p:cNvPr id="52" name="Google Shape;52;p16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16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166"/>
          <p:cNvGrpSpPr/>
          <p:nvPr/>
        </p:nvGrpSpPr>
        <p:grpSpPr>
          <a:xfrm>
            <a:off x="449999" y="1251375"/>
            <a:ext cx="9018001" cy="4993977"/>
            <a:chOff x="578678" y="1436153"/>
            <a:chExt cx="8748000" cy="4993977"/>
          </a:xfrm>
        </p:grpSpPr>
        <p:sp>
          <p:nvSpPr>
            <p:cNvPr id="55" name="Google Shape;55;p166"/>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166"/>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166"/>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167"/>
          <p:cNvGrpSpPr/>
          <p:nvPr/>
        </p:nvGrpSpPr>
        <p:grpSpPr>
          <a:xfrm>
            <a:off x="449468" y="1462227"/>
            <a:ext cx="9000714" cy="4500283"/>
            <a:chOff x="578678" y="1445207"/>
            <a:chExt cx="8748000" cy="4136077"/>
          </a:xfrm>
        </p:grpSpPr>
        <p:sp>
          <p:nvSpPr>
            <p:cNvPr id="60" name="Google Shape;60;p16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16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16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167"/>
          <p:cNvGrpSpPr/>
          <p:nvPr/>
        </p:nvGrpSpPr>
        <p:grpSpPr>
          <a:xfrm>
            <a:off x="0" y="1"/>
            <a:ext cx="9902825" cy="999802"/>
            <a:chOff x="0" y="1"/>
            <a:chExt cx="9906000" cy="999802"/>
          </a:xfrm>
        </p:grpSpPr>
        <p:sp>
          <p:nvSpPr>
            <p:cNvPr id="64" name="Google Shape;64;p16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16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16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16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16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69" name="Google Shape;69;p167"/>
          <p:cNvGrpSpPr/>
          <p:nvPr/>
        </p:nvGrpSpPr>
        <p:grpSpPr>
          <a:xfrm>
            <a:off x="747594" y="2408824"/>
            <a:ext cx="8536863" cy="3303528"/>
            <a:chOff x="747834" y="2129937"/>
            <a:chExt cx="8539600" cy="3303528"/>
          </a:xfrm>
        </p:grpSpPr>
        <p:grpSp>
          <p:nvGrpSpPr>
            <p:cNvPr id="70" name="Google Shape;70;p167"/>
            <p:cNvGrpSpPr/>
            <p:nvPr/>
          </p:nvGrpSpPr>
          <p:grpSpPr>
            <a:xfrm>
              <a:off x="747834" y="2129937"/>
              <a:ext cx="8539600" cy="1267182"/>
              <a:chOff x="805623" y="2423005"/>
              <a:chExt cx="8539600" cy="1267182"/>
            </a:xfrm>
          </p:grpSpPr>
          <p:grpSp>
            <p:nvGrpSpPr>
              <p:cNvPr id="71" name="Google Shape;71;p167"/>
              <p:cNvGrpSpPr/>
              <p:nvPr/>
            </p:nvGrpSpPr>
            <p:grpSpPr>
              <a:xfrm>
                <a:off x="966158" y="2423005"/>
                <a:ext cx="8379065" cy="1267182"/>
                <a:chOff x="1098893" y="2558690"/>
                <a:chExt cx="8379065" cy="1267182"/>
              </a:xfrm>
            </p:grpSpPr>
            <p:sp>
              <p:nvSpPr>
                <p:cNvPr id="72" name="Google Shape;72;p16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16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16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167"/>
            <p:cNvGrpSpPr/>
            <p:nvPr/>
          </p:nvGrpSpPr>
          <p:grpSpPr>
            <a:xfrm>
              <a:off x="747834" y="3559917"/>
              <a:ext cx="8539600" cy="1055714"/>
              <a:chOff x="805623" y="3889855"/>
              <a:chExt cx="8539600" cy="1055714"/>
            </a:xfrm>
          </p:grpSpPr>
          <p:grpSp>
            <p:nvGrpSpPr>
              <p:cNvPr id="76" name="Google Shape;76;p167"/>
              <p:cNvGrpSpPr/>
              <p:nvPr/>
            </p:nvGrpSpPr>
            <p:grpSpPr>
              <a:xfrm>
                <a:off x="958539" y="3889855"/>
                <a:ext cx="8386684" cy="1055714"/>
                <a:chOff x="1098894" y="2558690"/>
                <a:chExt cx="8386684" cy="1055714"/>
              </a:xfrm>
            </p:grpSpPr>
            <p:sp>
              <p:nvSpPr>
                <p:cNvPr id="77" name="Google Shape;77;p16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167"/>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16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167"/>
            <p:cNvGrpSpPr/>
            <p:nvPr/>
          </p:nvGrpSpPr>
          <p:grpSpPr>
            <a:xfrm>
              <a:off x="747834" y="4781836"/>
              <a:ext cx="8539600" cy="651629"/>
              <a:chOff x="805623" y="5143345"/>
              <a:chExt cx="8539600" cy="651629"/>
            </a:xfrm>
          </p:grpSpPr>
          <p:grpSp>
            <p:nvGrpSpPr>
              <p:cNvPr id="81" name="Google Shape;81;p167"/>
              <p:cNvGrpSpPr/>
              <p:nvPr/>
            </p:nvGrpSpPr>
            <p:grpSpPr>
              <a:xfrm>
                <a:off x="966159" y="5143345"/>
                <a:ext cx="8379064" cy="651629"/>
                <a:chOff x="1098894" y="2558690"/>
                <a:chExt cx="8379064" cy="651629"/>
              </a:xfrm>
            </p:grpSpPr>
            <p:sp>
              <p:nvSpPr>
                <p:cNvPr id="82" name="Google Shape;82;p16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167"/>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167"/>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167"/>
          <p:cNvGrpSpPr/>
          <p:nvPr/>
        </p:nvGrpSpPr>
        <p:grpSpPr>
          <a:xfrm>
            <a:off x="589619" y="1588472"/>
            <a:ext cx="6613544" cy="430887"/>
            <a:chOff x="790976" y="1592058"/>
            <a:chExt cx="6615664" cy="430887"/>
          </a:xfrm>
        </p:grpSpPr>
        <p:sp>
          <p:nvSpPr>
            <p:cNvPr id="86" name="Google Shape;86;p16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87" name="Google Shape;87;p16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167"/>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7. Node.js trong IoT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58"/>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58"/>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58"/>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58"/>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158"/>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14.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16.png"/><Relationship Id="rId4" Type="http://schemas.openxmlformats.org/officeDocument/2006/relationships/image" Target="../media/image10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26.png"/><Relationship Id="rId4"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33.png"/><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25.png"/><Relationship Id="rId4" Type="http://schemas.openxmlformats.org/officeDocument/2006/relationships/image" Target="../media/image10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20.png"/><Relationship Id="rId4"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43.png"/><Relationship Id="rId4" Type="http://schemas.openxmlformats.org/officeDocument/2006/relationships/image" Target="../media/image10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22.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31.png"/><Relationship Id="rId4" Type="http://schemas.openxmlformats.org/officeDocument/2006/relationships/image" Target="../media/image10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2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s://github.com/npm/npm/issues/1341#issuecomment-20634338"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39.png"/><Relationship Id="rId4" Type="http://schemas.openxmlformats.org/officeDocument/2006/relationships/image" Target="../media/image14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5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45.png"/><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5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46.png"/><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4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5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4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5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15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15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1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image" Target="../media/image1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6.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2.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97.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6.png"/><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94.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2.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99.png"/><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0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1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03.png"/><Relationship Id="rId4" Type="http://schemas.openxmlformats.org/officeDocument/2006/relationships/image" Target="../media/image107.png"/><Relationship Id="rId5" Type="http://schemas.openxmlformats.org/officeDocument/2006/relationships/image" Target="../media/image10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0"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346" name="Google Shape;346;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47" name="Google Shape;347;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Kiến trúc Node</a:t>
            </a:r>
            <a:endParaRPr/>
          </a:p>
        </p:txBody>
      </p:sp>
      <p:sp>
        <p:nvSpPr>
          <p:cNvPr id="348" name="Google Shape;348;p1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trên V8 Engine của trình duyệt Google Chrome và sử dụng ngôn ngữ Javascript</a:t>
            </a:r>
            <a:endParaRPr sz="1400">
              <a:solidFill>
                <a:schemeClr val="dk1"/>
              </a:solidFill>
              <a:latin typeface="Arial"/>
              <a:ea typeface="Arial"/>
              <a:cs typeface="Arial"/>
              <a:sym typeface="Arial"/>
            </a:endParaRPr>
          </a:p>
        </p:txBody>
      </p:sp>
      <p:grpSp>
        <p:nvGrpSpPr>
          <p:cNvPr id="349" name="Google Shape;349;p10"/>
          <p:cNvGrpSpPr/>
          <p:nvPr/>
        </p:nvGrpSpPr>
        <p:grpSpPr>
          <a:xfrm>
            <a:off x="2475067" y="2479426"/>
            <a:ext cx="4954848" cy="3586095"/>
            <a:chOff x="1509452" y="2479426"/>
            <a:chExt cx="4954848" cy="3586095"/>
          </a:xfrm>
        </p:grpSpPr>
        <p:grpSp>
          <p:nvGrpSpPr>
            <p:cNvPr id="350" name="Google Shape;350;p10"/>
            <p:cNvGrpSpPr/>
            <p:nvPr/>
          </p:nvGrpSpPr>
          <p:grpSpPr>
            <a:xfrm>
              <a:off x="3490546" y="2522294"/>
              <a:ext cx="2973754" cy="3543227"/>
              <a:chOff x="3490546" y="2522294"/>
              <a:chExt cx="2973754" cy="3543227"/>
            </a:xfrm>
          </p:grpSpPr>
          <p:sp>
            <p:nvSpPr>
              <p:cNvPr id="351" name="Google Shape;351;p10"/>
              <p:cNvSpPr/>
              <p:nvPr/>
            </p:nvSpPr>
            <p:spPr>
              <a:xfrm>
                <a:off x="3490546" y="2522294"/>
                <a:ext cx="2973754"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Chương trình node</a:t>
                </a:r>
                <a:endParaRPr/>
              </a:p>
            </p:txBody>
          </p:sp>
          <p:sp>
            <p:nvSpPr>
              <p:cNvPr id="352" name="Google Shape;352;p10"/>
              <p:cNvSpPr/>
              <p:nvPr/>
            </p:nvSpPr>
            <p:spPr>
              <a:xfrm>
                <a:off x="3490546" y="2997324"/>
                <a:ext cx="1486877"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Java script</a:t>
                </a:r>
                <a:endParaRPr/>
              </a:p>
            </p:txBody>
          </p:sp>
          <p:sp>
            <p:nvSpPr>
              <p:cNvPr id="353" name="Google Shape;353;p10"/>
              <p:cNvSpPr/>
              <p:nvPr/>
            </p:nvSpPr>
            <p:spPr>
              <a:xfrm>
                <a:off x="4977423" y="2997324"/>
                <a:ext cx="1486877"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C/C++</a:t>
                </a:r>
                <a:endParaRPr/>
              </a:p>
            </p:txBody>
          </p:sp>
          <p:sp>
            <p:nvSpPr>
              <p:cNvPr id="354" name="Google Shape;354;p10"/>
              <p:cNvSpPr/>
              <p:nvPr/>
            </p:nvSpPr>
            <p:spPr>
              <a:xfrm>
                <a:off x="3490546" y="3480047"/>
                <a:ext cx="2973754"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Thư viện tiêu chuẩn của node</a:t>
                </a:r>
                <a:endParaRPr/>
              </a:p>
            </p:txBody>
          </p:sp>
          <p:sp>
            <p:nvSpPr>
              <p:cNvPr id="355" name="Google Shape;355;p10"/>
              <p:cNvSpPr/>
              <p:nvPr/>
            </p:nvSpPr>
            <p:spPr>
              <a:xfrm>
                <a:off x="3490546" y="4193930"/>
                <a:ext cx="2973754"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Liên kết node</a:t>
                </a:r>
                <a:endParaRPr/>
              </a:p>
            </p:txBody>
          </p:sp>
          <p:grpSp>
            <p:nvGrpSpPr>
              <p:cNvPr id="356" name="Google Shape;356;p10"/>
              <p:cNvGrpSpPr/>
              <p:nvPr/>
            </p:nvGrpSpPr>
            <p:grpSpPr>
              <a:xfrm>
                <a:off x="3490548" y="4907813"/>
                <a:ext cx="2973752" cy="713883"/>
                <a:chOff x="3490548" y="4907813"/>
                <a:chExt cx="2902253" cy="713883"/>
              </a:xfrm>
            </p:grpSpPr>
            <p:sp>
              <p:nvSpPr>
                <p:cNvPr id="357" name="Google Shape;357;p10"/>
                <p:cNvSpPr/>
                <p:nvPr/>
              </p:nvSpPr>
              <p:spPr>
                <a:xfrm>
                  <a:off x="3490548" y="4907813"/>
                  <a:ext cx="728042"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Thread pool </a:t>
                  </a:r>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(nhóm luồng)</a:t>
                  </a:r>
                  <a:endParaRPr sz="1200">
                    <a:solidFill>
                      <a:srgbClr val="000000"/>
                    </a:solidFill>
                    <a:latin typeface="Arial"/>
                    <a:ea typeface="Arial"/>
                    <a:cs typeface="Arial"/>
                    <a:sym typeface="Arial"/>
                  </a:endParaRPr>
                </a:p>
              </p:txBody>
            </p:sp>
            <p:sp>
              <p:nvSpPr>
                <p:cNvPr id="358" name="Google Shape;358;p10"/>
                <p:cNvSpPr/>
                <p:nvPr/>
              </p:nvSpPr>
              <p:spPr>
                <a:xfrm>
                  <a:off x="4214960" y="4907813"/>
                  <a:ext cx="728042"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Event loop</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(libev)</a:t>
                  </a:r>
                  <a:endParaRPr sz="1400">
                    <a:solidFill>
                      <a:srgbClr val="000000"/>
                    </a:solidFill>
                    <a:latin typeface="Arial"/>
                    <a:ea typeface="Arial"/>
                    <a:cs typeface="Arial"/>
                    <a:sym typeface="Arial"/>
                  </a:endParaRPr>
                </a:p>
              </p:txBody>
            </p:sp>
            <p:sp>
              <p:nvSpPr>
                <p:cNvPr id="359" name="Google Shape;359;p10"/>
                <p:cNvSpPr/>
                <p:nvPr/>
              </p:nvSpPr>
              <p:spPr>
                <a:xfrm>
                  <a:off x="4937906" y="4907813"/>
                  <a:ext cx="728042"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DNS</a:t>
                  </a:r>
                  <a:endParaRPr sz="1400">
                    <a:solidFill>
                      <a:srgbClr val="000000"/>
                    </a:solidFill>
                    <a:latin typeface="Arial"/>
                    <a:ea typeface="Arial"/>
                    <a:cs typeface="Arial"/>
                    <a:sym typeface="Arial"/>
                  </a:endParaRPr>
                </a:p>
              </p:txBody>
            </p:sp>
            <p:sp>
              <p:nvSpPr>
                <p:cNvPr id="360" name="Google Shape;360;p10"/>
                <p:cNvSpPr/>
                <p:nvPr/>
              </p:nvSpPr>
              <p:spPr>
                <a:xfrm>
                  <a:off x="5664759" y="4907813"/>
                  <a:ext cx="728042" cy="713883"/>
                </a:xfrm>
                <a:prstGeom prst="rect">
                  <a:avLst/>
                </a:prstGeom>
                <a:solidFill>
                  <a:srgbClr val="D5DBE5"/>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crypto</a:t>
                  </a:r>
                  <a:endParaRPr sz="1400">
                    <a:solidFill>
                      <a:srgbClr val="000000"/>
                    </a:solidFill>
                    <a:latin typeface="Arial"/>
                    <a:ea typeface="Arial"/>
                    <a:cs typeface="Arial"/>
                    <a:sym typeface="Arial"/>
                  </a:endParaRPr>
                </a:p>
              </p:txBody>
            </p:sp>
          </p:grpSp>
          <p:sp>
            <p:nvSpPr>
              <p:cNvPr id="361" name="Google Shape;361;p10"/>
              <p:cNvSpPr/>
              <p:nvPr/>
            </p:nvSpPr>
            <p:spPr>
              <a:xfrm>
                <a:off x="3490546" y="5621697"/>
                <a:ext cx="2973754" cy="443824"/>
              </a:xfrm>
              <a:prstGeom prst="rect">
                <a:avLst/>
              </a:prstGeom>
              <a:solidFill>
                <a:srgbClr val="757070"/>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Động cơ V8</a:t>
                </a:r>
                <a:endParaRPr/>
              </a:p>
            </p:txBody>
          </p:sp>
        </p:grpSp>
        <p:sp>
          <p:nvSpPr>
            <p:cNvPr id="362" name="Google Shape;362;p10"/>
            <p:cNvSpPr/>
            <p:nvPr/>
          </p:nvSpPr>
          <p:spPr>
            <a:xfrm>
              <a:off x="1509452" y="2479426"/>
              <a:ext cx="1278795" cy="745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Thực thi chương trình node</a:t>
              </a:r>
              <a:endParaRPr/>
            </a:p>
          </p:txBody>
        </p:sp>
        <p:cxnSp>
          <p:nvCxnSpPr>
            <p:cNvPr id="363" name="Google Shape;363;p10"/>
            <p:cNvCxnSpPr/>
            <p:nvPr/>
          </p:nvCxnSpPr>
          <p:spPr>
            <a:xfrm>
              <a:off x="2895513" y="2759809"/>
              <a:ext cx="595033" cy="0"/>
            </a:xfrm>
            <a:prstGeom prst="straightConnector1">
              <a:avLst/>
            </a:prstGeom>
            <a:noFill/>
            <a:ln cap="flat" cmpd="sng" w="28575">
              <a:solidFill>
                <a:srgbClr val="7F7F7F"/>
              </a:solidFill>
              <a:prstDash val="dash"/>
              <a:miter lim="800000"/>
              <a:headEnd len="sm" w="sm" type="none"/>
              <a:tailEnd len="med" w="med" type="stealth"/>
            </a:ln>
          </p:spPr>
        </p:cxn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00"/>
          <p:cNvSpPr/>
          <p:nvPr/>
        </p:nvSpPr>
        <p:spPr>
          <a:xfrm>
            <a:off x="416128" y="368666"/>
            <a:ext cx="5824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608" name="Google Shape;1608;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09" name="Google Shape;1609;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nối và triển khai</a:t>
            </a:r>
            <a:endParaRPr sz="2400">
              <a:solidFill>
                <a:srgbClr val="0C0C0C"/>
              </a:solidFill>
              <a:latin typeface="Arial"/>
              <a:ea typeface="Arial"/>
              <a:cs typeface="Arial"/>
              <a:sym typeface="Arial"/>
            </a:endParaRPr>
          </a:p>
        </p:txBody>
      </p:sp>
      <p:sp>
        <p:nvSpPr>
          <p:cNvPr id="1610" name="Google Shape;1610;p10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chân</a:t>
            </a:r>
            <a:endParaRPr sz="1400">
              <a:solidFill>
                <a:schemeClr val="dk1"/>
              </a:solidFill>
              <a:latin typeface="Arial"/>
              <a:ea typeface="Arial"/>
              <a:cs typeface="Arial"/>
              <a:sym typeface="Arial"/>
            </a:endParaRPr>
          </a:p>
        </p:txBody>
      </p:sp>
      <p:sp>
        <p:nvSpPr>
          <p:cNvPr id="1611" name="Google Shape;1611;p100"/>
          <p:cNvSpPr/>
          <p:nvPr/>
        </p:nvSpPr>
        <p:spPr>
          <a:xfrm>
            <a:off x="6065203" y="2159981"/>
            <a:ext cx="3134360" cy="195099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nối để chỉ lệnh được tạo có thể gửi tín hiệu tới gpio.</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con trỏ choột để kết nối hình vuông màu xám ở bên phải của nút “LED ON” và “LED OFF” với hình vuông màu xám ở bên trái của LED.</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tất cả các cài đặt đã hoàn tất, hãy nhấp vào nút “Triển khai” để chạy Flow.</a:t>
            </a:r>
            <a:endParaRPr sz="1300">
              <a:solidFill>
                <a:srgbClr val="262626"/>
              </a:solidFill>
              <a:latin typeface="Arial"/>
              <a:ea typeface="Arial"/>
              <a:cs typeface="Arial"/>
              <a:sym typeface="Arial"/>
            </a:endParaRPr>
          </a:p>
        </p:txBody>
      </p:sp>
      <p:grpSp>
        <p:nvGrpSpPr>
          <p:cNvPr id="1612" name="Google Shape;1612;p100"/>
          <p:cNvGrpSpPr/>
          <p:nvPr/>
        </p:nvGrpSpPr>
        <p:grpSpPr>
          <a:xfrm>
            <a:off x="580388" y="2231507"/>
            <a:ext cx="5331525" cy="2966500"/>
            <a:chOff x="580388" y="2231507"/>
            <a:chExt cx="5331525" cy="2966500"/>
          </a:xfrm>
        </p:grpSpPr>
        <p:pic>
          <p:nvPicPr>
            <p:cNvPr id="1613" name="Google Shape;1613;p100"/>
            <p:cNvPicPr preferRelativeResize="0"/>
            <p:nvPr/>
          </p:nvPicPr>
          <p:blipFill rotWithShape="1">
            <a:blip r:embed="rId3">
              <a:alphaModFix/>
            </a:blip>
            <a:srcRect b="0" l="0" r="0" t="0"/>
            <a:stretch/>
          </p:blipFill>
          <p:spPr>
            <a:xfrm>
              <a:off x="580388" y="2231507"/>
              <a:ext cx="5331525" cy="2966500"/>
            </a:xfrm>
            <a:prstGeom prst="rect">
              <a:avLst/>
            </a:prstGeom>
            <a:noFill/>
            <a:ln cap="flat" cmpd="sng" w="9525">
              <a:solidFill>
                <a:srgbClr val="595959"/>
              </a:solidFill>
              <a:prstDash val="solid"/>
              <a:round/>
              <a:headEnd len="sm" w="sm" type="none"/>
              <a:tailEnd len="sm" w="sm" type="none"/>
            </a:ln>
          </p:spPr>
        </p:pic>
        <p:pic>
          <p:nvPicPr>
            <p:cNvPr id="1614" name="Google Shape;1614;p100"/>
            <p:cNvPicPr preferRelativeResize="0"/>
            <p:nvPr/>
          </p:nvPicPr>
          <p:blipFill rotWithShape="1">
            <a:blip r:embed="rId3">
              <a:alphaModFix/>
            </a:blip>
            <a:srcRect b="44120" l="17917" r="56441" t="35874"/>
            <a:stretch/>
          </p:blipFill>
          <p:spPr>
            <a:xfrm>
              <a:off x="2982367" y="3340581"/>
              <a:ext cx="2862395" cy="1242634"/>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615" name="Google Shape;1615;p100"/>
            <p:cNvSpPr/>
            <p:nvPr/>
          </p:nvSpPr>
          <p:spPr>
            <a:xfrm>
              <a:off x="1520207" y="3275045"/>
              <a:ext cx="1395009" cy="5726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16" name="Google Shape;1616;p100"/>
            <p:cNvPicPr preferRelativeResize="0"/>
            <p:nvPr/>
          </p:nvPicPr>
          <p:blipFill rotWithShape="1">
            <a:blip r:embed="rId4">
              <a:alphaModFix/>
            </a:blip>
            <a:srcRect b="0" l="0" r="0" t="0"/>
            <a:stretch/>
          </p:blipFill>
          <p:spPr>
            <a:xfrm rot="2622686">
              <a:off x="2847193" y="2944714"/>
              <a:ext cx="409296" cy="409296"/>
            </a:xfrm>
            <a:prstGeom prst="rect">
              <a:avLst/>
            </a:prstGeom>
            <a:noFill/>
            <a:ln>
              <a:noFill/>
            </a:ln>
          </p:spPr>
        </p:pic>
        <p:sp>
          <p:nvSpPr>
            <p:cNvPr id="1617" name="Google Shape;1617;p100"/>
            <p:cNvSpPr/>
            <p:nvPr/>
          </p:nvSpPr>
          <p:spPr>
            <a:xfrm>
              <a:off x="5295900" y="2702365"/>
              <a:ext cx="424678" cy="1673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624" name="Google Shape;1624;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25" name="Google Shape;1625;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tra</a:t>
            </a:r>
            <a:endParaRPr sz="2400">
              <a:solidFill>
                <a:srgbClr val="0C0C0C"/>
              </a:solidFill>
              <a:latin typeface="Arial"/>
              <a:ea typeface="Arial"/>
              <a:cs typeface="Arial"/>
              <a:sym typeface="Arial"/>
            </a:endParaRPr>
          </a:p>
        </p:txBody>
      </p:sp>
      <p:sp>
        <p:nvSpPr>
          <p:cNvPr id="1626" name="Google Shape;1626;p10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kiểm tra</a:t>
            </a:r>
            <a:endParaRPr sz="1400">
              <a:solidFill>
                <a:schemeClr val="dk1"/>
              </a:solidFill>
              <a:latin typeface="Arial"/>
              <a:ea typeface="Arial"/>
              <a:cs typeface="Arial"/>
              <a:sym typeface="Arial"/>
            </a:endParaRPr>
          </a:p>
        </p:txBody>
      </p:sp>
      <p:sp>
        <p:nvSpPr>
          <p:cNvPr id="1627" name="Google Shape;1627;p101"/>
          <p:cNvSpPr/>
          <p:nvPr/>
        </p:nvSpPr>
        <p:spPr>
          <a:xfrm>
            <a:off x="6065203" y="2159981"/>
            <a:ext cx="3134360" cy="144829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nhấn nút “Deploy”, nếu bạn nhấn vào ô vuông ở bên trái nút “LED ON” và “LED OFF”, chỉ lệnh sẽ hoạt động và gửi tín hiệu đến đèn LED.</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 kiểm tra xem đèn LED có được điều khiển hay không.</a:t>
            </a:r>
            <a:endParaRPr sz="1300">
              <a:solidFill>
                <a:srgbClr val="262626"/>
              </a:solidFill>
              <a:latin typeface="Arial"/>
              <a:ea typeface="Arial"/>
              <a:cs typeface="Arial"/>
              <a:sym typeface="Arial"/>
            </a:endParaRPr>
          </a:p>
        </p:txBody>
      </p:sp>
      <p:grpSp>
        <p:nvGrpSpPr>
          <p:cNvPr id="1628" name="Google Shape;1628;p101"/>
          <p:cNvGrpSpPr/>
          <p:nvPr/>
        </p:nvGrpSpPr>
        <p:grpSpPr>
          <a:xfrm>
            <a:off x="580388" y="2231507"/>
            <a:ext cx="5331525" cy="2966500"/>
            <a:chOff x="580388" y="2231507"/>
            <a:chExt cx="5331525" cy="2966500"/>
          </a:xfrm>
        </p:grpSpPr>
        <p:pic>
          <p:nvPicPr>
            <p:cNvPr id="1629" name="Google Shape;1629;p101"/>
            <p:cNvPicPr preferRelativeResize="0"/>
            <p:nvPr/>
          </p:nvPicPr>
          <p:blipFill rotWithShape="1">
            <a:blip r:embed="rId3">
              <a:alphaModFix/>
            </a:blip>
            <a:srcRect b="0" l="0" r="0" t="0"/>
            <a:stretch/>
          </p:blipFill>
          <p:spPr>
            <a:xfrm>
              <a:off x="580388" y="2231507"/>
              <a:ext cx="5331525" cy="2966500"/>
            </a:xfrm>
            <a:prstGeom prst="rect">
              <a:avLst/>
            </a:prstGeom>
            <a:noFill/>
            <a:ln cap="flat" cmpd="sng" w="9525">
              <a:solidFill>
                <a:srgbClr val="595959"/>
              </a:solidFill>
              <a:prstDash val="solid"/>
              <a:round/>
              <a:headEnd len="sm" w="sm" type="none"/>
              <a:tailEnd len="sm" w="sm" type="none"/>
            </a:ln>
          </p:spPr>
        </p:pic>
        <p:sp>
          <p:nvSpPr>
            <p:cNvPr id="1630" name="Google Shape;1630;p101"/>
            <p:cNvSpPr/>
            <p:nvPr/>
          </p:nvSpPr>
          <p:spPr>
            <a:xfrm>
              <a:off x="1520207" y="3275045"/>
              <a:ext cx="1395009" cy="5726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31" name="Google Shape;1631;p101"/>
            <p:cNvPicPr preferRelativeResize="0"/>
            <p:nvPr/>
          </p:nvPicPr>
          <p:blipFill rotWithShape="1">
            <a:blip r:embed="rId4">
              <a:alphaModFix/>
            </a:blip>
            <a:srcRect b="0" l="0" r="0" t="0"/>
            <a:stretch/>
          </p:blipFill>
          <p:spPr>
            <a:xfrm rot="2622686">
              <a:off x="2847193" y="2944714"/>
              <a:ext cx="409296" cy="409296"/>
            </a:xfrm>
            <a:prstGeom prst="rect">
              <a:avLst/>
            </a:prstGeom>
            <a:noFill/>
            <a:ln>
              <a:noFill/>
            </a:ln>
          </p:spPr>
        </p:pic>
        <p:pic>
          <p:nvPicPr>
            <p:cNvPr id="1632" name="Google Shape;1632;p101"/>
            <p:cNvPicPr preferRelativeResize="0"/>
            <p:nvPr/>
          </p:nvPicPr>
          <p:blipFill rotWithShape="1">
            <a:blip r:embed="rId3">
              <a:alphaModFix/>
            </a:blip>
            <a:srcRect b="43329" l="17143" r="56692" t="34444"/>
            <a:stretch/>
          </p:blipFill>
          <p:spPr>
            <a:xfrm>
              <a:off x="3015974" y="3295316"/>
              <a:ext cx="2658562" cy="1256558"/>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633" name="Google Shape;1633;p101"/>
            <p:cNvSpPr txBox="1"/>
            <p:nvPr/>
          </p:nvSpPr>
          <p:spPr>
            <a:xfrm>
              <a:off x="3855035" y="3777401"/>
              <a:ext cx="62869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FF0000"/>
                  </a:solidFill>
                  <a:latin typeface="Arial"/>
                  <a:ea typeface="Arial"/>
                  <a:cs typeface="Arial"/>
                  <a:sym typeface="Arial"/>
                </a:rPr>
                <a:t>signal</a:t>
              </a:r>
              <a:endParaRPr sz="1300">
                <a:solidFill>
                  <a:srgbClr val="FF0000"/>
                </a:solidFill>
                <a:latin typeface="Arial"/>
                <a:ea typeface="Arial"/>
                <a:cs typeface="Arial"/>
                <a:sym typeface="Arial"/>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0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Raspberry Pi với Node-RED</a:t>
            </a:r>
            <a:endParaRPr/>
          </a:p>
        </p:txBody>
      </p:sp>
      <p:sp>
        <p:nvSpPr>
          <p:cNvPr id="1640" name="Google Shape;1640;p10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1641" name="Google Shape;1641;p102"/>
          <p:cNvSpPr/>
          <p:nvPr/>
        </p:nvSpPr>
        <p:spPr>
          <a:xfrm>
            <a:off x="1054112" y="4003778"/>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Cài đặt ban đầu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Điều khiển đèn LED bằng Node-RED</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3.3. Phát hiện truy cập bằng Node-RED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648" name="Google Shape;1648;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49" name="Google Shape;1649;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Phát hiện truy cập bằng Node-RED</a:t>
            </a:r>
            <a:endParaRPr/>
          </a:p>
        </p:txBody>
      </p:sp>
      <p:sp>
        <p:nvSpPr>
          <p:cNvPr id="1650" name="Google Shape;1650;p10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Phát hiện truy cập bằng Node-RED</a:t>
            </a:r>
            <a:endParaRPr/>
          </a:p>
        </p:txBody>
      </p:sp>
      <p:sp>
        <p:nvSpPr>
          <p:cNvPr id="1651" name="Google Shape;1651;p103"/>
          <p:cNvSpPr/>
          <p:nvPr/>
        </p:nvSpPr>
        <p:spPr>
          <a:xfrm>
            <a:off x="3704503" y="2174873"/>
            <a:ext cx="5495060" cy="236136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ví dụ về trực quan hóa khoảng cách đo được bằng cách đo khoảng cách bằng Cảm biến siêu âm với Node-RED.</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VCC – Raspberry Pi 3.3v</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Trig – Raspberry Pi GPIO 21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Echo – Raspberry Pi GPIO 20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a:p>
        </p:txBody>
      </p:sp>
      <p:sp>
        <p:nvSpPr>
          <p:cNvPr id="1652" name="Google Shape;1652;p103"/>
          <p:cNvSpPr/>
          <p:nvPr/>
        </p:nvSpPr>
        <p:spPr>
          <a:xfrm>
            <a:off x="558799" y="2241551"/>
            <a:ext cx="2964633" cy="398779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53" name="Google Shape;1653;p103"/>
          <p:cNvPicPr preferRelativeResize="0"/>
          <p:nvPr/>
        </p:nvPicPr>
        <p:blipFill rotWithShape="1">
          <a:blip r:embed="rId3">
            <a:alphaModFix/>
          </a:blip>
          <a:srcRect b="0" l="0" r="0" t="0"/>
          <a:stretch/>
        </p:blipFill>
        <p:spPr>
          <a:xfrm>
            <a:off x="696709" y="2341951"/>
            <a:ext cx="2688812" cy="378699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660" name="Google Shape;1660;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61" name="Google Shape;1661;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a:t>
            </a:r>
            <a:endParaRPr sz="2400">
              <a:solidFill>
                <a:srgbClr val="0C0C0C"/>
              </a:solidFill>
              <a:latin typeface="Arial"/>
              <a:ea typeface="Arial"/>
              <a:cs typeface="Arial"/>
              <a:sym typeface="Arial"/>
            </a:endParaRPr>
          </a:p>
        </p:txBody>
      </p:sp>
      <p:sp>
        <p:nvSpPr>
          <p:cNvPr id="1662" name="Google Shape;1662;p10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Nodes</a:t>
            </a:r>
            <a:endParaRPr/>
          </a:p>
        </p:txBody>
      </p:sp>
      <p:sp>
        <p:nvSpPr>
          <p:cNvPr id="1663" name="Google Shape;1663;p104"/>
          <p:cNvSpPr/>
          <p:nvPr/>
        </p:nvSpPr>
        <p:spPr>
          <a:xfrm>
            <a:off x="703263" y="2174873"/>
            <a:ext cx="8473534"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cài đặt Node Cảm biến sóng Siêu âm và Node xã hội, hãy nhấn Menu ở bên phải màn hình và chọn vào Cài đặt.</a:t>
            </a:r>
            <a:endParaRPr sz="1300">
              <a:solidFill>
                <a:srgbClr val="262626"/>
              </a:solidFill>
              <a:latin typeface="Arial"/>
              <a:ea typeface="Arial"/>
              <a:cs typeface="Arial"/>
              <a:sym typeface="Arial"/>
            </a:endParaRPr>
          </a:p>
        </p:txBody>
      </p:sp>
      <p:grpSp>
        <p:nvGrpSpPr>
          <p:cNvPr id="1664" name="Google Shape;1664;p104"/>
          <p:cNvGrpSpPr/>
          <p:nvPr/>
        </p:nvGrpSpPr>
        <p:grpSpPr>
          <a:xfrm>
            <a:off x="703263" y="2809763"/>
            <a:ext cx="6713537" cy="3735461"/>
            <a:chOff x="703263" y="2528888"/>
            <a:chExt cx="6713537" cy="3735461"/>
          </a:xfrm>
        </p:grpSpPr>
        <p:pic>
          <p:nvPicPr>
            <p:cNvPr id="1665" name="Google Shape;1665;p104"/>
            <p:cNvPicPr preferRelativeResize="0"/>
            <p:nvPr/>
          </p:nvPicPr>
          <p:blipFill rotWithShape="1">
            <a:blip r:embed="rId3">
              <a:alphaModFix/>
            </a:blip>
            <a:srcRect b="0" l="0" r="0" t="0"/>
            <a:stretch/>
          </p:blipFill>
          <p:spPr>
            <a:xfrm>
              <a:off x="703263" y="2528888"/>
              <a:ext cx="6713537" cy="3735461"/>
            </a:xfrm>
            <a:prstGeom prst="rect">
              <a:avLst/>
            </a:prstGeom>
            <a:noFill/>
            <a:ln>
              <a:noFill/>
            </a:ln>
          </p:spPr>
        </p:pic>
        <p:sp>
          <p:nvSpPr>
            <p:cNvPr id="1666" name="Google Shape;1666;p104"/>
            <p:cNvSpPr/>
            <p:nvPr/>
          </p:nvSpPr>
          <p:spPr>
            <a:xfrm>
              <a:off x="6464300" y="3142660"/>
              <a:ext cx="952500" cy="185606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67" name="Google Shape;1667;p104"/>
            <p:cNvPicPr preferRelativeResize="0"/>
            <p:nvPr/>
          </p:nvPicPr>
          <p:blipFill rotWithShape="1">
            <a:blip r:embed="rId3">
              <a:alphaModFix/>
            </a:blip>
            <a:srcRect b="33581" l="86103" r="0" t="16731"/>
            <a:stretch/>
          </p:blipFill>
          <p:spPr>
            <a:xfrm>
              <a:off x="4517230" y="2836001"/>
              <a:ext cx="1630203" cy="3243154"/>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pic>
          <p:nvPicPr>
            <p:cNvPr id="1668" name="Google Shape;1668;p104"/>
            <p:cNvPicPr preferRelativeResize="0"/>
            <p:nvPr/>
          </p:nvPicPr>
          <p:blipFill rotWithShape="1">
            <a:blip r:embed="rId4">
              <a:alphaModFix/>
            </a:blip>
            <a:srcRect b="0" l="0" r="0" t="0"/>
            <a:stretch/>
          </p:blipFill>
          <p:spPr>
            <a:xfrm flipH="1">
              <a:off x="6101219" y="2622765"/>
              <a:ext cx="409296" cy="409296"/>
            </a:xfrm>
            <a:prstGeom prst="rect">
              <a:avLst/>
            </a:prstGeom>
            <a:noFill/>
            <a:ln>
              <a:noFill/>
            </a:ln>
          </p:spPr>
        </p:pic>
        <p:sp>
          <p:nvSpPr>
            <p:cNvPr id="1669" name="Google Shape;1669;p104"/>
            <p:cNvSpPr/>
            <p:nvPr/>
          </p:nvSpPr>
          <p:spPr>
            <a:xfrm>
              <a:off x="4517229" y="5257800"/>
              <a:ext cx="1630203" cy="16002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grpSp>
        <p:nvGrpSpPr>
          <p:cNvPr id="1675" name="Google Shape;1675;p105"/>
          <p:cNvGrpSpPr/>
          <p:nvPr/>
        </p:nvGrpSpPr>
        <p:grpSpPr>
          <a:xfrm>
            <a:off x="580388" y="2233895"/>
            <a:ext cx="5376315" cy="3044078"/>
            <a:chOff x="3915055" y="2921809"/>
            <a:chExt cx="5376315" cy="3044078"/>
          </a:xfrm>
        </p:grpSpPr>
        <p:pic>
          <p:nvPicPr>
            <p:cNvPr id="1676" name="Google Shape;1676;p105"/>
            <p:cNvPicPr preferRelativeResize="0"/>
            <p:nvPr/>
          </p:nvPicPr>
          <p:blipFill rotWithShape="1">
            <a:blip r:embed="rId3">
              <a:alphaModFix/>
            </a:blip>
            <a:srcRect b="0" l="43994" r="17435" t="21421"/>
            <a:stretch/>
          </p:blipFill>
          <p:spPr>
            <a:xfrm>
              <a:off x="3915055" y="2921809"/>
              <a:ext cx="2685396" cy="3044078"/>
            </a:xfrm>
            <a:prstGeom prst="rect">
              <a:avLst/>
            </a:prstGeom>
            <a:noFill/>
            <a:ln cap="flat" cmpd="sng" w="9525">
              <a:solidFill>
                <a:srgbClr val="595959"/>
              </a:solidFill>
              <a:prstDash val="solid"/>
              <a:round/>
              <a:headEnd len="sm" w="sm" type="none"/>
              <a:tailEnd len="sm" w="sm" type="none"/>
            </a:ln>
          </p:spPr>
        </p:pic>
        <p:pic>
          <p:nvPicPr>
            <p:cNvPr id="1677" name="Google Shape;1677;p105"/>
            <p:cNvPicPr preferRelativeResize="0"/>
            <p:nvPr/>
          </p:nvPicPr>
          <p:blipFill rotWithShape="1">
            <a:blip r:embed="rId4">
              <a:alphaModFix/>
            </a:blip>
            <a:srcRect b="0" l="0" r="0" t="0"/>
            <a:stretch/>
          </p:blipFill>
          <p:spPr>
            <a:xfrm>
              <a:off x="6600451" y="2921809"/>
              <a:ext cx="2690919" cy="3044078"/>
            </a:xfrm>
            <a:prstGeom prst="rect">
              <a:avLst/>
            </a:prstGeom>
            <a:noFill/>
            <a:ln cap="flat" cmpd="sng" w="9525">
              <a:solidFill>
                <a:srgbClr val="595959"/>
              </a:solidFill>
              <a:prstDash val="solid"/>
              <a:round/>
              <a:headEnd len="sm" w="sm" type="none"/>
              <a:tailEnd len="sm" w="sm" type="none"/>
            </a:ln>
          </p:spPr>
        </p:pic>
      </p:grpSp>
      <p:sp>
        <p:nvSpPr>
          <p:cNvPr id="1678" name="Google Shape;1678;p1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679" name="Google Shape;1679;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80" name="Google Shape;1680;p1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Nodes</a:t>
            </a:r>
            <a:endParaRPr/>
          </a:p>
        </p:txBody>
      </p:sp>
      <p:sp>
        <p:nvSpPr>
          <p:cNvPr id="1681" name="Google Shape;1681;p10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node-red-node-pisrf</a:t>
            </a:r>
            <a:endParaRPr sz="1400">
              <a:solidFill>
                <a:schemeClr val="dk1"/>
              </a:solidFill>
              <a:latin typeface="Arial"/>
              <a:ea typeface="Arial"/>
              <a:cs typeface="Arial"/>
              <a:sym typeface="Arial"/>
            </a:endParaRPr>
          </a:p>
        </p:txBody>
      </p:sp>
      <p:sp>
        <p:nvSpPr>
          <p:cNvPr id="1682" name="Google Shape;1682;p105"/>
          <p:cNvSpPr/>
          <p:nvPr/>
        </p:nvSpPr>
        <p:spPr>
          <a:xfrm>
            <a:off x="6065203" y="2159981"/>
            <a:ext cx="3134360" cy="225364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srf trong tab Palette và cài đặt iperf.</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Lắp đặt cảm biến siêu âm để sử dụng trong Node-RED.</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kiếm bảng điều khiển và cài đặt node-red-dashboard.</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để sử dụng nút bảng điều khiển của Node-RED giúp đơn giản việc trực quan hóa. </a:t>
            </a:r>
            <a:endParaRPr sz="1300">
              <a:solidFill>
                <a:srgbClr val="26262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689" name="Google Shape;1689;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690" name="Google Shape;1690;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Thêm Nodes</a:t>
            </a:r>
            <a:endParaRPr/>
          </a:p>
        </p:txBody>
      </p:sp>
      <p:sp>
        <p:nvSpPr>
          <p:cNvPr id="1691" name="Google Shape;1691;p10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bài kiểm tra</a:t>
            </a:r>
            <a:endParaRPr sz="1400">
              <a:solidFill>
                <a:schemeClr val="dk1"/>
              </a:solidFill>
              <a:latin typeface="Arial"/>
              <a:ea typeface="Arial"/>
              <a:cs typeface="Arial"/>
              <a:sym typeface="Arial"/>
            </a:endParaRPr>
          </a:p>
        </p:txBody>
      </p:sp>
      <p:sp>
        <p:nvSpPr>
          <p:cNvPr id="1692" name="Google Shape;1692;p106"/>
          <p:cNvSpPr/>
          <p:nvPr/>
        </p:nvSpPr>
        <p:spPr>
          <a:xfrm>
            <a:off x="6065203" y="2159981"/>
            <a:ext cx="3134360" cy="1848402"/>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srf, đo và gỡ lỗi trong trường nhập tìm kiếm ở trên cùng bên trái nơi ghi các nút bộ lọc, tạo từng nút một và kết nối chúng theo cách đang được thể hiện trong hình bên trái.</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các màu được tách rời nhau nên chỉ tiến hành sắp xếp và kết nối, còn việc cài đặt chi tiết được tiếp tục.</a:t>
            </a:r>
            <a:endParaRPr sz="1300">
              <a:solidFill>
                <a:srgbClr val="262626"/>
              </a:solidFill>
              <a:latin typeface="Arial"/>
              <a:ea typeface="Arial"/>
              <a:cs typeface="Arial"/>
              <a:sym typeface="Arial"/>
            </a:endParaRPr>
          </a:p>
        </p:txBody>
      </p:sp>
      <p:grpSp>
        <p:nvGrpSpPr>
          <p:cNvPr id="1693" name="Google Shape;1693;p106"/>
          <p:cNvGrpSpPr/>
          <p:nvPr/>
        </p:nvGrpSpPr>
        <p:grpSpPr>
          <a:xfrm>
            <a:off x="558800" y="2237787"/>
            <a:ext cx="5327650" cy="3840651"/>
            <a:chOff x="558800" y="2237787"/>
            <a:chExt cx="5327650" cy="3840651"/>
          </a:xfrm>
        </p:grpSpPr>
        <p:pic>
          <p:nvPicPr>
            <p:cNvPr id="1694" name="Google Shape;1694;p106"/>
            <p:cNvPicPr preferRelativeResize="0"/>
            <p:nvPr/>
          </p:nvPicPr>
          <p:blipFill rotWithShape="1">
            <a:blip r:embed="rId3">
              <a:alphaModFix/>
            </a:blip>
            <a:srcRect b="0" l="0" r="0" t="0"/>
            <a:stretch/>
          </p:blipFill>
          <p:spPr>
            <a:xfrm>
              <a:off x="580388" y="2237787"/>
              <a:ext cx="5306062" cy="2952332"/>
            </a:xfrm>
            <a:prstGeom prst="rect">
              <a:avLst/>
            </a:prstGeom>
            <a:noFill/>
            <a:ln cap="flat" cmpd="sng" w="9525">
              <a:solidFill>
                <a:srgbClr val="595959"/>
              </a:solidFill>
              <a:prstDash val="solid"/>
              <a:round/>
              <a:headEnd len="sm" w="sm" type="none"/>
              <a:tailEnd len="sm" w="sm" type="none"/>
            </a:ln>
          </p:spPr>
        </p:pic>
        <p:pic>
          <p:nvPicPr>
            <p:cNvPr id="1695" name="Google Shape;1695;p106"/>
            <p:cNvPicPr preferRelativeResize="0"/>
            <p:nvPr/>
          </p:nvPicPr>
          <p:blipFill rotWithShape="1">
            <a:blip r:embed="rId3">
              <a:alphaModFix/>
            </a:blip>
            <a:srcRect b="75252" l="252" r="88714" t="17312"/>
            <a:stretch/>
          </p:blipFill>
          <p:spPr>
            <a:xfrm>
              <a:off x="1310436" y="2781373"/>
              <a:ext cx="1937442" cy="726542"/>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696" name="Google Shape;1696;p106"/>
            <p:cNvSpPr/>
            <p:nvPr/>
          </p:nvSpPr>
          <p:spPr>
            <a:xfrm>
              <a:off x="558800" y="2781373"/>
              <a:ext cx="572883" cy="21544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97" name="Google Shape;1697;p106"/>
            <p:cNvPicPr preferRelativeResize="0"/>
            <p:nvPr/>
          </p:nvPicPr>
          <p:blipFill rotWithShape="1">
            <a:blip r:embed="rId4">
              <a:alphaModFix/>
            </a:blip>
            <a:srcRect b="0" l="0" r="0" t="0"/>
            <a:stretch/>
          </p:blipFill>
          <p:spPr>
            <a:xfrm rot="2348247">
              <a:off x="1110785" y="2399515"/>
              <a:ext cx="409296" cy="409296"/>
            </a:xfrm>
            <a:prstGeom prst="rect">
              <a:avLst/>
            </a:prstGeom>
            <a:noFill/>
            <a:ln>
              <a:noFill/>
            </a:ln>
          </p:spPr>
        </p:pic>
        <p:pic>
          <p:nvPicPr>
            <p:cNvPr id="1698" name="Google Shape;1698;p106"/>
            <p:cNvPicPr preferRelativeResize="0"/>
            <p:nvPr/>
          </p:nvPicPr>
          <p:blipFill rotWithShape="1">
            <a:blip r:embed="rId3">
              <a:alphaModFix/>
            </a:blip>
            <a:srcRect b="25280" l="13973" r="57732" t="48960"/>
            <a:stretch/>
          </p:blipFill>
          <p:spPr>
            <a:xfrm>
              <a:off x="2494558" y="4457412"/>
              <a:ext cx="3200072" cy="1621026"/>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699" name="Google Shape;1699;p106"/>
            <p:cNvSpPr/>
            <p:nvPr/>
          </p:nvSpPr>
          <p:spPr>
            <a:xfrm>
              <a:off x="1349919" y="3767218"/>
              <a:ext cx="1375174" cy="6123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700" name="Google Shape;1700;p106"/>
            <p:cNvPicPr preferRelativeResize="0"/>
            <p:nvPr/>
          </p:nvPicPr>
          <p:blipFill rotWithShape="1">
            <a:blip r:embed="rId4">
              <a:alphaModFix/>
            </a:blip>
            <a:srcRect b="0" l="0" r="0" t="0"/>
            <a:stretch/>
          </p:blipFill>
          <p:spPr>
            <a:xfrm rot="3414618">
              <a:off x="2840452" y="4058509"/>
              <a:ext cx="409296" cy="409296"/>
            </a:xfrm>
            <a:prstGeom prst="rect">
              <a:avLst/>
            </a:prstGeom>
            <a:noFill/>
            <a:ln>
              <a:noFill/>
            </a:ln>
          </p:spPr>
        </p:pic>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707" name="Google Shape;1707;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708" name="Google Shape;1708;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Chỉnh sửa Nodes</a:t>
            </a:r>
            <a:endParaRPr/>
          </a:p>
        </p:txBody>
      </p:sp>
      <p:sp>
        <p:nvSpPr>
          <p:cNvPr id="1709" name="Google Shape;1709;p10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Chỉnh sửa thuộc tính của các node.</a:t>
            </a:r>
            <a:endParaRPr/>
          </a:p>
        </p:txBody>
      </p:sp>
      <p:sp>
        <p:nvSpPr>
          <p:cNvPr id="1710" name="Google Shape;1710;p107"/>
          <p:cNvSpPr/>
          <p:nvPr/>
        </p:nvSpPr>
        <p:spPr>
          <a:xfrm>
            <a:off x="5150775" y="2159981"/>
            <a:ext cx="4048787" cy="2156179"/>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rpi-srf node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điều cần lưu ý về các chân là bạn phải nhập Trig và Echo theo thứ tự và viết số của chính chân đó, không phải số chân của gpio.</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Trig và Ccho lần lượt được kết nối với GPIO 21 và GPIO 20 và số lượng các chân này là 38 và 40.</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Lặp lại: lặp lại chu kỳ</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Tên: Siêu âm</a:t>
            </a:r>
            <a:endParaRPr b="0" i="0" sz="1300" u="none" cap="none" strike="noStrike">
              <a:solidFill>
                <a:srgbClr val="262626"/>
              </a:solidFill>
              <a:latin typeface="Arial"/>
              <a:ea typeface="Arial"/>
              <a:cs typeface="Arial"/>
              <a:sym typeface="Arial"/>
            </a:endParaRPr>
          </a:p>
        </p:txBody>
      </p:sp>
      <p:grpSp>
        <p:nvGrpSpPr>
          <p:cNvPr id="1711" name="Google Shape;1711;p107"/>
          <p:cNvGrpSpPr/>
          <p:nvPr/>
        </p:nvGrpSpPr>
        <p:grpSpPr>
          <a:xfrm>
            <a:off x="558800" y="2241550"/>
            <a:ext cx="4392610" cy="4171584"/>
            <a:chOff x="558800" y="2241550"/>
            <a:chExt cx="4392610" cy="4171584"/>
          </a:xfrm>
        </p:grpSpPr>
        <p:pic>
          <p:nvPicPr>
            <p:cNvPr id="1712" name="Google Shape;1712;p107"/>
            <p:cNvPicPr preferRelativeResize="0"/>
            <p:nvPr/>
          </p:nvPicPr>
          <p:blipFill rotWithShape="1">
            <a:blip r:embed="rId3">
              <a:alphaModFix/>
            </a:blip>
            <a:srcRect b="0" l="0" r="0" t="0"/>
            <a:stretch/>
          </p:blipFill>
          <p:spPr>
            <a:xfrm>
              <a:off x="670509" y="2347412"/>
              <a:ext cx="2463216" cy="3785174"/>
            </a:xfrm>
            <a:prstGeom prst="rect">
              <a:avLst/>
            </a:prstGeom>
            <a:noFill/>
            <a:ln>
              <a:noFill/>
            </a:ln>
          </p:spPr>
        </p:pic>
        <p:pic>
          <p:nvPicPr>
            <p:cNvPr id="1713" name="Google Shape;1713;p107"/>
            <p:cNvPicPr preferRelativeResize="0"/>
            <p:nvPr/>
          </p:nvPicPr>
          <p:blipFill rotWithShape="1">
            <a:blip r:embed="rId3">
              <a:alphaModFix/>
            </a:blip>
            <a:srcRect b="38683" l="0" r="0" t="0"/>
            <a:stretch/>
          </p:blipFill>
          <p:spPr>
            <a:xfrm>
              <a:off x="1136380" y="2844529"/>
              <a:ext cx="3683270" cy="3470546"/>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714" name="Google Shape;1714;p107"/>
            <p:cNvSpPr/>
            <p:nvPr/>
          </p:nvSpPr>
          <p:spPr>
            <a:xfrm>
              <a:off x="558800" y="2241550"/>
              <a:ext cx="4392610" cy="417158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15" name="Google Shape;1715;p107"/>
            <p:cNvSpPr/>
            <p:nvPr/>
          </p:nvSpPr>
          <p:spPr>
            <a:xfrm>
              <a:off x="1136844" y="3805319"/>
              <a:ext cx="3682806" cy="36663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716" name="Google Shape;1716;p107"/>
            <p:cNvPicPr preferRelativeResize="0"/>
            <p:nvPr/>
          </p:nvPicPr>
          <p:blipFill rotWithShape="1">
            <a:blip r:embed="rId4">
              <a:alphaModFix/>
            </a:blip>
            <a:srcRect b="0" l="0" r="0" t="0"/>
            <a:stretch/>
          </p:blipFill>
          <p:spPr>
            <a:xfrm rot="3414618">
              <a:off x="1414283" y="2599097"/>
              <a:ext cx="409296" cy="409296"/>
            </a:xfrm>
            <a:prstGeom prst="rect">
              <a:avLst/>
            </a:prstGeom>
            <a:noFill/>
            <a:ln>
              <a:noFill/>
            </a:ln>
          </p:spPr>
        </p:pic>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723" name="Google Shape;1723;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724" name="Google Shape;1724;p10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của node.</a:t>
            </a:r>
            <a:endParaRPr/>
          </a:p>
        </p:txBody>
      </p:sp>
      <p:pic>
        <p:nvPicPr>
          <p:cNvPr id="1725" name="Google Shape;1725;p108"/>
          <p:cNvPicPr preferRelativeResize="0"/>
          <p:nvPr/>
        </p:nvPicPr>
        <p:blipFill rotWithShape="1">
          <a:blip r:embed="rId3">
            <a:alphaModFix/>
          </a:blip>
          <a:srcRect b="0" l="0" r="0" t="0"/>
          <a:stretch/>
        </p:blipFill>
        <p:spPr>
          <a:xfrm>
            <a:off x="703263" y="1961730"/>
            <a:ext cx="2354262" cy="3673937"/>
          </a:xfrm>
          <a:prstGeom prst="rect">
            <a:avLst/>
          </a:prstGeom>
          <a:noFill/>
          <a:ln cap="flat" cmpd="sng" w="9525">
            <a:solidFill>
              <a:srgbClr val="595959"/>
            </a:solidFill>
            <a:prstDash val="solid"/>
            <a:round/>
            <a:headEnd len="sm" w="sm" type="none"/>
            <a:tailEnd len="sm" w="sm" type="none"/>
          </a:ln>
        </p:spPr>
      </p:pic>
      <p:pic>
        <p:nvPicPr>
          <p:cNvPr id="1726" name="Google Shape;1726;p108"/>
          <p:cNvPicPr preferRelativeResize="0"/>
          <p:nvPr/>
        </p:nvPicPr>
        <p:blipFill rotWithShape="1">
          <a:blip r:embed="rId3">
            <a:alphaModFix/>
          </a:blip>
          <a:srcRect b="47096" l="0" r="0" t="0"/>
          <a:stretch/>
        </p:blipFill>
        <p:spPr>
          <a:xfrm>
            <a:off x="1136379" y="2420817"/>
            <a:ext cx="3683270" cy="3040896"/>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grpSp>
        <p:nvGrpSpPr>
          <p:cNvPr id="1727" name="Google Shape;1727;p108"/>
          <p:cNvGrpSpPr/>
          <p:nvPr/>
        </p:nvGrpSpPr>
        <p:grpSpPr>
          <a:xfrm>
            <a:off x="558800" y="1827364"/>
            <a:ext cx="4392610" cy="4171584"/>
            <a:chOff x="558800" y="2241550"/>
            <a:chExt cx="4392610" cy="4171584"/>
          </a:xfrm>
        </p:grpSpPr>
        <p:sp>
          <p:nvSpPr>
            <p:cNvPr id="1728" name="Google Shape;1728;p108"/>
            <p:cNvSpPr/>
            <p:nvPr/>
          </p:nvSpPr>
          <p:spPr>
            <a:xfrm>
              <a:off x="558800" y="2241550"/>
              <a:ext cx="4392610" cy="417158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29" name="Google Shape;1729;p108"/>
            <p:cNvSpPr/>
            <p:nvPr/>
          </p:nvSpPr>
          <p:spPr>
            <a:xfrm>
              <a:off x="2019300" y="4633994"/>
              <a:ext cx="2463800" cy="36663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730" name="Google Shape;1730;p108"/>
            <p:cNvPicPr preferRelativeResize="0"/>
            <p:nvPr/>
          </p:nvPicPr>
          <p:blipFill rotWithShape="1">
            <a:blip r:embed="rId4">
              <a:alphaModFix/>
            </a:blip>
            <a:srcRect b="0" l="0" r="0" t="0"/>
            <a:stretch/>
          </p:blipFill>
          <p:spPr>
            <a:xfrm rot="3414618">
              <a:off x="1414283" y="2599097"/>
              <a:ext cx="409296" cy="409296"/>
            </a:xfrm>
            <a:prstGeom prst="rect">
              <a:avLst/>
            </a:prstGeom>
            <a:noFill/>
            <a:ln>
              <a:noFill/>
            </a:ln>
          </p:spPr>
        </p:pic>
      </p:grpSp>
      <p:sp>
        <p:nvSpPr>
          <p:cNvPr id="1731" name="Google Shape;1731;p108"/>
          <p:cNvSpPr/>
          <p:nvPr/>
        </p:nvSpPr>
        <p:spPr>
          <a:xfrm>
            <a:off x="5150775" y="1827364"/>
            <a:ext cx="4048787"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Gỡ lỗi node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Kiểm tra trạng thái của node.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09"/>
          <p:cNvSpPr/>
          <p:nvPr/>
        </p:nvSpPr>
        <p:spPr>
          <a:xfrm>
            <a:off x="416128" y="521066"/>
            <a:ext cx="5824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738" name="Google Shape;1738;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739" name="Google Shape;1739;p10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của node.</a:t>
            </a:r>
            <a:endParaRPr/>
          </a:p>
        </p:txBody>
      </p:sp>
      <p:sp>
        <p:nvSpPr>
          <p:cNvPr id="1740" name="Google Shape;1740;p109"/>
          <p:cNvSpPr/>
          <p:nvPr/>
        </p:nvSpPr>
        <p:spPr>
          <a:xfrm>
            <a:off x="558799" y="1827364"/>
            <a:ext cx="4851401" cy="383048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41" name="Google Shape;1741;p109"/>
          <p:cNvSpPr/>
          <p:nvPr/>
        </p:nvSpPr>
        <p:spPr>
          <a:xfrm>
            <a:off x="5554664" y="1827364"/>
            <a:ext cx="3644898" cy="245882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Đo node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Nhóm: Chỉnh sửa thuộc tính của các node thông qua tab mở rộng và chỉnh sửa node của nhóm bảng điều khiển sao cho giống trạng thái như minh họa bên phải.</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Nhãn : Khoảng cách</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Phạm vi: 0 – 200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Thay đổi màu sắc tự do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Tên: Khoảng cách</a:t>
            </a:r>
            <a:endParaRPr b="0" i="0" sz="1300" u="none" cap="none" strike="noStrike">
              <a:solidFill>
                <a:srgbClr val="262626"/>
              </a:solidFill>
              <a:latin typeface="Arial"/>
              <a:ea typeface="Arial"/>
              <a:cs typeface="Arial"/>
              <a:sym typeface="Arial"/>
            </a:endParaRPr>
          </a:p>
        </p:txBody>
      </p:sp>
      <p:grpSp>
        <p:nvGrpSpPr>
          <p:cNvPr id="1742" name="Google Shape;1742;p109"/>
          <p:cNvGrpSpPr/>
          <p:nvPr/>
        </p:nvGrpSpPr>
        <p:grpSpPr>
          <a:xfrm>
            <a:off x="676784" y="1942092"/>
            <a:ext cx="4615430" cy="3601031"/>
            <a:chOff x="4760877" y="2569282"/>
            <a:chExt cx="4615430" cy="3601031"/>
          </a:xfrm>
        </p:grpSpPr>
        <p:pic>
          <p:nvPicPr>
            <p:cNvPr id="1743" name="Google Shape;1743;p109"/>
            <p:cNvPicPr preferRelativeResize="0"/>
            <p:nvPr/>
          </p:nvPicPr>
          <p:blipFill rotWithShape="1">
            <a:blip r:embed="rId3">
              <a:alphaModFix/>
            </a:blip>
            <a:srcRect b="0" l="0" r="0" t="0"/>
            <a:stretch/>
          </p:blipFill>
          <p:spPr>
            <a:xfrm>
              <a:off x="4760877" y="2573271"/>
              <a:ext cx="2312061" cy="3597042"/>
            </a:xfrm>
            <a:prstGeom prst="rect">
              <a:avLst/>
            </a:prstGeom>
            <a:noFill/>
            <a:ln cap="flat" cmpd="sng" w="9525">
              <a:solidFill>
                <a:srgbClr val="595959"/>
              </a:solidFill>
              <a:prstDash val="solid"/>
              <a:round/>
              <a:headEnd len="sm" w="sm" type="none"/>
              <a:tailEnd len="sm" w="sm" type="none"/>
            </a:ln>
          </p:spPr>
        </p:pic>
        <p:pic>
          <p:nvPicPr>
            <p:cNvPr id="1744" name="Google Shape;1744;p109"/>
            <p:cNvPicPr preferRelativeResize="0"/>
            <p:nvPr/>
          </p:nvPicPr>
          <p:blipFill rotWithShape="1">
            <a:blip r:embed="rId4">
              <a:alphaModFix/>
            </a:blip>
            <a:srcRect b="0" l="0" r="0" t="0"/>
            <a:stretch/>
          </p:blipFill>
          <p:spPr>
            <a:xfrm>
              <a:off x="7072938" y="2569282"/>
              <a:ext cx="2303369" cy="3597042"/>
            </a:xfrm>
            <a:prstGeom prst="rect">
              <a:avLst/>
            </a:prstGeom>
            <a:noFill/>
            <a:ln cap="flat" cmpd="sng" w="9525">
              <a:solidFill>
                <a:srgbClr val="595959"/>
              </a:solidFill>
              <a:prstDash val="solid"/>
              <a:round/>
              <a:headEnd len="sm" w="sm" type="none"/>
              <a:tailEnd len="sm" w="sm" type="none"/>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370" name="Google Shape;370;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71" name="Google Shape;371;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tính năng chính của Node</a:t>
            </a:r>
            <a:endParaRPr/>
          </a:p>
        </p:txBody>
      </p:sp>
      <p:sp>
        <p:nvSpPr>
          <p:cNvPr id="372" name="Google Shape;372;p11"/>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JavaScript là một ngôn ngữ lập trình đã được nhiều nhà phát triển web sử dụng.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I/O không đồng bộ-/I/O dựa trên sự kiện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Cấu hình các chương trình máy chủ bằng các mô-đun và gói</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nhà phát triển đã tự phát triển rất nhiều mô-đun </a:t>
            </a:r>
            <a:endParaRPr/>
          </a:p>
        </p:txBody>
      </p:sp>
      <p:grpSp>
        <p:nvGrpSpPr>
          <p:cNvPr id="373" name="Google Shape;373;p11"/>
          <p:cNvGrpSpPr/>
          <p:nvPr/>
        </p:nvGrpSpPr>
        <p:grpSpPr>
          <a:xfrm>
            <a:off x="2537283" y="3429000"/>
            <a:ext cx="4889180" cy="2439316"/>
            <a:chOff x="3010633" y="3778263"/>
            <a:chExt cx="4174616" cy="2228692"/>
          </a:xfrm>
        </p:grpSpPr>
        <p:sp>
          <p:nvSpPr>
            <p:cNvPr id="374" name="Google Shape;374;p11"/>
            <p:cNvSpPr/>
            <p:nvPr/>
          </p:nvSpPr>
          <p:spPr>
            <a:xfrm>
              <a:off x="4160912" y="4896897"/>
              <a:ext cx="333537"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sp>
          <p:nvSpPr>
            <p:cNvPr id="375" name="Google Shape;375;p11"/>
            <p:cNvSpPr/>
            <p:nvPr/>
          </p:nvSpPr>
          <p:spPr>
            <a:xfrm>
              <a:off x="4507437" y="4727464"/>
              <a:ext cx="1181007" cy="59851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Node.js</a:t>
              </a:r>
              <a:endParaRPr sz="1400">
                <a:solidFill>
                  <a:srgbClr val="FFFFFF"/>
                </a:solidFill>
                <a:latin typeface="Arial"/>
                <a:ea typeface="Arial"/>
                <a:cs typeface="Arial"/>
                <a:sym typeface="Arial"/>
              </a:endParaRPr>
            </a:p>
          </p:txBody>
        </p:sp>
        <p:sp>
          <p:nvSpPr>
            <p:cNvPr id="376" name="Google Shape;376;p11"/>
            <p:cNvSpPr/>
            <p:nvPr/>
          </p:nvSpPr>
          <p:spPr>
            <a:xfrm flipH="1">
              <a:off x="5700163" y="4896897"/>
              <a:ext cx="333537"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sp>
          <p:nvSpPr>
            <p:cNvPr id="377" name="Google Shape;377;p11"/>
            <p:cNvSpPr/>
            <p:nvPr/>
          </p:nvSpPr>
          <p:spPr>
            <a:xfrm flipH="1" rot="5400000">
              <a:off x="4931171" y="5383426"/>
              <a:ext cx="333537"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sp>
          <p:nvSpPr>
            <p:cNvPr id="378" name="Google Shape;378;p11"/>
            <p:cNvSpPr/>
            <p:nvPr/>
          </p:nvSpPr>
          <p:spPr>
            <a:xfrm flipH="1" rot="-5400000">
              <a:off x="4931173" y="4410369"/>
              <a:ext cx="333537"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sp>
          <p:nvSpPr>
            <p:cNvPr id="379" name="Google Shape;379;p11"/>
            <p:cNvSpPr/>
            <p:nvPr/>
          </p:nvSpPr>
          <p:spPr>
            <a:xfrm>
              <a:off x="4507438" y="3778263"/>
              <a:ext cx="1181007" cy="5985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Mô-đun và Gói</a:t>
              </a:r>
              <a:endParaRPr sz="1400">
                <a:solidFill>
                  <a:srgbClr val="FFFFFF"/>
                </a:solidFill>
                <a:latin typeface="Arial"/>
                <a:ea typeface="Arial"/>
                <a:cs typeface="Arial"/>
                <a:sym typeface="Arial"/>
              </a:endParaRPr>
            </a:p>
          </p:txBody>
        </p:sp>
        <p:sp>
          <p:nvSpPr>
            <p:cNvPr id="380" name="Google Shape;380;p11"/>
            <p:cNvSpPr/>
            <p:nvPr/>
          </p:nvSpPr>
          <p:spPr>
            <a:xfrm>
              <a:off x="3010633" y="5680021"/>
              <a:ext cx="4174616" cy="326934"/>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Java Script</a:t>
              </a:r>
              <a:endParaRPr/>
            </a:p>
          </p:txBody>
        </p:sp>
        <p:sp>
          <p:nvSpPr>
            <p:cNvPr id="381" name="Google Shape;381;p11"/>
            <p:cNvSpPr/>
            <p:nvPr/>
          </p:nvSpPr>
          <p:spPr>
            <a:xfrm>
              <a:off x="6004242" y="4727464"/>
              <a:ext cx="1181007" cy="5985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Dựa trên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sự kiện</a:t>
              </a:r>
              <a:endParaRPr sz="1400">
                <a:solidFill>
                  <a:srgbClr val="FFFFFF"/>
                </a:solidFill>
                <a:latin typeface="Arial"/>
                <a:ea typeface="Arial"/>
                <a:cs typeface="Arial"/>
                <a:sym typeface="Arial"/>
              </a:endParaRPr>
            </a:p>
          </p:txBody>
        </p:sp>
        <p:sp>
          <p:nvSpPr>
            <p:cNvPr id="382" name="Google Shape;382;p11"/>
            <p:cNvSpPr/>
            <p:nvPr/>
          </p:nvSpPr>
          <p:spPr>
            <a:xfrm>
              <a:off x="3014546" y="4727464"/>
              <a:ext cx="1181007" cy="5985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Không đồng </a:t>
              </a:r>
              <a:endParaRPr/>
            </a:p>
            <a:p>
              <a:pPr indent="0" lvl="0" marL="0" marR="0" rtl="0" algn="ctr">
                <a:spcBef>
                  <a:spcPts val="0"/>
                </a:spcBef>
                <a:spcAft>
                  <a:spcPts val="0"/>
                </a:spcAft>
                <a:buNone/>
              </a:pPr>
              <a:r>
                <a:rPr lang="en-US" sz="1400">
                  <a:solidFill>
                    <a:srgbClr val="FFFFFF"/>
                  </a:solidFill>
                  <a:latin typeface="Arial"/>
                  <a:ea typeface="Arial"/>
                  <a:cs typeface="Arial"/>
                  <a:sym typeface="Arial"/>
                </a:rPr>
                <a:t>bộ</a:t>
              </a:r>
              <a:endParaRPr sz="1400">
                <a:solidFill>
                  <a:srgbClr val="FFFFFF"/>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751" name="Google Shape;1751;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752" name="Google Shape;1752;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Triển khai Nodes</a:t>
            </a:r>
            <a:endParaRPr/>
          </a:p>
        </p:txBody>
      </p:sp>
      <p:sp>
        <p:nvSpPr>
          <p:cNvPr id="1753" name="Google Shape;1753;p11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Triển khai và kiểm tra bảng điều khiển</a:t>
            </a:r>
            <a:endParaRPr sz="1400">
              <a:solidFill>
                <a:schemeClr val="dk1"/>
              </a:solidFill>
              <a:latin typeface="Arial"/>
              <a:ea typeface="Arial"/>
              <a:cs typeface="Arial"/>
              <a:sym typeface="Arial"/>
            </a:endParaRPr>
          </a:p>
        </p:txBody>
      </p:sp>
      <p:sp>
        <p:nvSpPr>
          <p:cNvPr id="1754" name="Google Shape;1754;p110"/>
          <p:cNvSpPr/>
          <p:nvPr/>
        </p:nvSpPr>
        <p:spPr>
          <a:xfrm>
            <a:off x="6065202" y="2159981"/>
            <a:ext cx="3419039" cy="155088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nút “Deploy” để khởi động quá trình.</a:t>
            </a:r>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nhấp vào Thông báo gỡ lỗi, bạn có thể thấy rằng các giá trị quan sát là các giá trị đầu ra.</a:t>
            </a:r>
            <a:endParaRPr sz="1300">
              <a:solidFill>
                <a:srgbClr val="262626"/>
              </a:solidFill>
              <a:latin typeface="Arial"/>
              <a:ea typeface="Arial"/>
              <a:cs typeface="Arial"/>
              <a:sym typeface="Arial"/>
            </a:endParaRPr>
          </a:p>
        </p:txBody>
      </p:sp>
      <p:grpSp>
        <p:nvGrpSpPr>
          <p:cNvPr id="1755" name="Google Shape;1755;p110"/>
          <p:cNvGrpSpPr/>
          <p:nvPr/>
        </p:nvGrpSpPr>
        <p:grpSpPr>
          <a:xfrm>
            <a:off x="580389" y="2236131"/>
            <a:ext cx="5306062" cy="2952332"/>
            <a:chOff x="580389" y="2236131"/>
            <a:chExt cx="5306062" cy="2952332"/>
          </a:xfrm>
        </p:grpSpPr>
        <p:pic>
          <p:nvPicPr>
            <p:cNvPr id="1756" name="Google Shape;1756;p110"/>
            <p:cNvPicPr preferRelativeResize="0"/>
            <p:nvPr/>
          </p:nvPicPr>
          <p:blipFill rotWithShape="1">
            <a:blip r:embed="rId3">
              <a:alphaModFix/>
            </a:blip>
            <a:srcRect b="0" l="0" r="0" t="0"/>
            <a:stretch/>
          </p:blipFill>
          <p:spPr>
            <a:xfrm>
              <a:off x="580389" y="2236131"/>
              <a:ext cx="5306062" cy="2952332"/>
            </a:xfrm>
            <a:prstGeom prst="rect">
              <a:avLst/>
            </a:prstGeom>
            <a:noFill/>
            <a:ln cap="flat" cmpd="sng" w="9525">
              <a:solidFill>
                <a:srgbClr val="595959"/>
              </a:solidFill>
              <a:prstDash val="solid"/>
              <a:round/>
              <a:headEnd len="sm" w="sm" type="none"/>
              <a:tailEnd len="sm" w="sm" type="none"/>
            </a:ln>
          </p:spPr>
        </p:pic>
        <p:pic>
          <p:nvPicPr>
            <p:cNvPr id="1757" name="Google Shape;1757;p110"/>
            <p:cNvPicPr preferRelativeResize="0"/>
            <p:nvPr/>
          </p:nvPicPr>
          <p:blipFill rotWithShape="1">
            <a:blip r:embed="rId3">
              <a:alphaModFix/>
            </a:blip>
            <a:srcRect b="71765" l="83120" r="0" t="16385"/>
            <a:stretch/>
          </p:blipFill>
          <p:spPr>
            <a:xfrm>
              <a:off x="3709040" y="3070225"/>
              <a:ext cx="1837046" cy="717550"/>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pic>
          <p:nvPicPr>
            <p:cNvPr id="1758" name="Google Shape;1758;p110"/>
            <p:cNvPicPr preferRelativeResize="0"/>
            <p:nvPr/>
          </p:nvPicPr>
          <p:blipFill rotWithShape="1">
            <a:blip r:embed="rId4">
              <a:alphaModFix/>
            </a:blip>
            <a:srcRect b="0" l="0" r="0" t="0"/>
            <a:stretch/>
          </p:blipFill>
          <p:spPr>
            <a:xfrm flipH="1" rot="-3414618">
              <a:off x="4731837" y="2710001"/>
              <a:ext cx="409296" cy="409296"/>
            </a:xfrm>
            <a:prstGeom prst="rect">
              <a:avLst/>
            </a:prstGeom>
            <a:noFill/>
            <a:ln>
              <a:noFill/>
            </a:ln>
          </p:spPr>
        </p:pic>
        <p:sp>
          <p:nvSpPr>
            <p:cNvPr id="1759" name="Google Shape;1759;p110"/>
            <p:cNvSpPr/>
            <p:nvPr/>
          </p:nvSpPr>
          <p:spPr>
            <a:xfrm>
              <a:off x="5276850" y="2730500"/>
              <a:ext cx="400050" cy="1270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Phát hiện truy cập bằng Node-RED</a:t>
            </a:r>
            <a:endParaRPr/>
          </a:p>
        </p:txBody>
      </p:sp>
      <p:sp>
        <p:nvSpPr>
          <p:cNvPr id="1766" name="Google Shape;1766;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767" name="Google Shape;1767;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tra bảng điều khiển</a:t>
            </a:r>
            <a:endParaRPr sz="2400">
              <a:solidFill>
                <a:srgbClr val="0C0C0C"/>
              </a:solidFill>
              <a:latin typeface="Arial"/>
              <a:ea typeface="Arial"/>
              <a:cs typeface="Arial"/>
              <a:sym typeface="Arial"/>
            </a:endParaRPr>
          </a:p>
        </p:txBody>
      </p:sp>
      <p:sp>
        <p:nvSpPr>
          <p:cNvPr id="1768" name="Google Shape;1768;p11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Triển khai và kiểm tra bảng điều khiển</a:t>
            </a:r>
            <a:endParaRPr sz="1400">
              <a:solidFill>
                <a:schemeClr val="dk1"/>
              </a:solidFill>
              <a:latin typeface="Arial"/>
              <a:ea typeface="Arial"/>
              <a:cs typeface="Arial"/>
              <a:sym typeface="Arial"/>
            </a:endParaRPr>
          </a:p>
        </p:txBody>
      </p:sp>
      <p:sp>
        <p:nvSpPr>
          <p:cNvPr id="1769" name="Google Shape;1769;p111"/>
          <p:cNvSpPr/>
          <p:nvPr/>
        </p:nvSpPr>
        <p:spPr>
          <a:xfrm>
            <a:off x="703263" y="2174873"/>
            <a:ext cx="8473534"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nối với http://Địa chỉ IP của Raspberry Pi:1880:/ui, để bạn có thể thấy thước đo thay đổi theo các phép đo của cảm biến.</a:t>
            </a:r>
            <a:endParaRPr sz="1300">
              <a:solidFill>
                <a:srgbClr val="262626"/>
              </a:solidFill>
              <a:latin typeface="Arial"/>
              <a:ea typeface="Arial"/>
              <a:cs typeface="Arial"/>
              <a:sym typeface="Arial"/>
            </a:endParaRPr>
          </a:p>
        </p:txBody>
      </p:sp>
      <p:pic>
        <p:nvPicPr>
          <p:cNvPr id="1770" name="Google Shape;1770;p111"/>
          <p:cNvPicPr preferRelativeResize="0"/>
          <p:nvPr/>
        </p:nvPicPr>
        <p:blipFill rotWithShape="1">
          <a:blip r:embed="rId3">
            <a:alphaModFix/>
          </a:blip>
          <a:srcRect b="0" l="0" r="0" t="0"/>
          <a:stretch/>
        </p:blipFill>
        <p:spPr>
          <a:xfrm>
            <a:off x="703263" y="2726578"/>
            <a:ext cx="6207491" cy="345389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12"/>
          <p:cNvSpPr/>
          <p:nvPr/>
        </p:nvSpPr>
        <p:spPr>
          <a:xfrm>
            <a:off x="393539" y="3038807"/>
            <a:ext cx="8940961"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1777" name="Google Shape;1777;p11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1778" name="Google Shape;1778;p112"/>
          <p:cNvGrpSpPr/>
          <p:nvPr/>
        </p:nvGrpSpPr>
        <p:grpSpPr>
          <a:xfrm>
            <a:off x="1054112" y="3759433"/>
            <a:ext cx="8005438" cy="2575064"/>
            <a:chOff x="1054112" y="3759433"/>
            <a:chExt cx="8005438" cy="2575064"/>
          </a:xfrm>
        </p:grpSpPr>
        <p:sp>
          <p:nvSpPr>
            <p:cNvPr id="1779" name="Google Shape;1779;p112"/>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1920"/>
                <a:buFont typeface="Arial"/>
                <a:buChar char="•"/>
              </a:pPr>
              <a:r>
                <a:rPr lang="en-US" sz="1600">
                  <a:solidFill>
                    <a:srgbClr val="3F3F3F"/>
                  </a:solidFill>
                  <a:latin typeface="Arial"/>
                  <a:ea typeface="Arial"/>
                  <a:cs typeface="Arial"/>
                  <a:sym typeface="Arial"/>
                </a:rPr>
                <a:t>4.1. Các lỗi phổ biến nhất về cài đặt</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1780" name="Google Shape;1780;p112"/>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Các lỗi phổ biến nhất về cài đặt</a:t>
            </a:r>
            <a:endParaRPr sz="1800">
              <a:solidFill>
                <a:schemeClr val="lt1"/>
              </a:solidFill>
              <a:latin typeface="Arial"/>
              <a:ea typeface="Arial"/>
              <a:cs typeface="Arial"/>
              <a:sym typeface="Arial"/>
            </a:endParaRPr>
          </a:p>
        </p:txBody>
      </p:sp>
      <p:sp>
        <p:nvSpPr>
          <p:cNvPr id="1787" name="Google Shape;1787;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788" name="Google Shape;1788;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các lỗi trong việc cài đặt</a:t>
            </a:r>
            <a:endParaRPr sz="2400">
              <a:solidFill>
                <a:srgbClr val="0C0C0C"/>
              </a:solidFill>
              <a:latin typeface="Arial"/>
              <a:ea typeface="Arial"/>
              <a:cs typeface="Arial"/>
              <a:sym typeface="Arial"/>
            </a:endParaRPr>
          </a:p>
        </p:txBody>
      </p:sp>
      <p:sp>
        <p:nvSpPr>
          <p:cNvPr id="1789" name="Google Shape;1789;p11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Tìm phiên bản của gói npm đã được cài đặt</a:t>
            </a:r>
            <a:endParaRPr sz="1400">
              <a:solidFill>
                <a:schemeClr val="dk1"/>
              </a:solidFill>
              <a:latin typeface="Arial"/>
              <a:ea typeface="Arial"/>
              <a:cs typeface="Arial"/>
              <a:sym typeface="Arial"/>
            </a:endParaRPr>
          </a:p>
        </p:txBody>
      </p:sp>
      <p:sp>
        <p:nvSpPr>
          <p:cNvPr id="1790" name="Google Shape;1790;p113"/>
          <p:cNvSpPr/>
          <p:nvPr/>
        </p:nvSpPr>
        <p:spPr>
          <a:xfrm>
            <a:off x="703263" y="2174873"/>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tìm phiên bản của gói node.js/npm đã được cài đặt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Gói địa phương</a:t>
            </a:r>
            <a:endParaRPr sz="1300">
              <a:solidFill>
                <a:srgbClr val="262626"/>
              </a:solidFill>
              <a:latin typeface="Arial"/>
              <a:ea typeface="Arial"/>
              <a:cs typeface="Arial"/>
              <a:sym typeface="Arial"/>
            </a:endParaRPr>
          </a:p>
        </p:txBody>
      </p:sp>
      <p:grpSp>
        <p:nvGrpSpPr>
          <p:cNvPr id="1791" name="Google Shape;1791;p113"/>
          <p:cNvGrpSpPr/>
          <p:nvPr/>
        </p:nvGrpSpPr>
        <p:grpSpPr>
          <a:xfrm>
            <a:off x="703263" y="2878255"/>
            <a:ext cx="4248150" cy="276999"/>
            <a:chOff x="3716526" y="2460828"/>
            <a:chExt cx="4248150" cy="276999"/>
          </a:xfrm>
        </p:grpSpPr>
        <p:sp>
          <p:nvSpPr>
            <p:cNvPr id="1792" name="Google Shape;1792;p113"/>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Danh sách $ npm</a:t>
              </a:r>
              <a:endParaRPr/>
            </a:p>
          </p:txBody>
        </p:sp>
        <p:sp>
          <p:nvSpPr>
            <p:cNvPr id="1793" name="Google Shape;1793;p11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794" name="Google Shape;1794;p113"/>
          <p:cNvSpPr/>
          <p:nvPr/>
        </p:nvSpPr>
        <p:spPr>
          <a:xfrm>
            <a:off x="703263" y="3348732"/>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Gói cài đặt toàn cầu</a:t>
            </a:r>
            <a:endParaRPr sz="1300">
              <a:solidFill>
                <a:srgbClr val="262626"/>
              </a:solidFill>
              <a:latin typeface="Arial"/>
              <a:ea typeface="Arial"/>
              <a:cs typeface="Arial"/>
              <a:sym typeface="Arial"/>
            </a:endParaRPr>
          </a:p>
        </p:txBody>
      </p:sp>
      <p:grpSp>
        <p:nvGrpSpPr>
          <p:cNvPr id="1795" name="Google Shape;1795;p113"/>
          <p:cNvGrpSpPr/>
          <p:nvPr/>
        </p:nvGrpSpPr>
        <p:grpSpPr>
          <a:xfrm>
            <a:off x="703263" y="3749137"/>
            <a:ext cx="4248150" cy="276999"/>
            <a:chOff x="3716526" y="2460828"/>
            <a:chExt cx="4248150" cy="276999"/>
          </a:xfrm>
        </p:grpSpPr>
        <p:sp>
          <p:nvSpPr>
            <p:cNvPr id="1796" name="Google Shape;1796;p113"/>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Danh sách $ npm</a:t>
              </a:r>
              <a:endParaRPr/>
            </a:p>
          </p:txBody>
        </p:sp>
        <p:sp>
          <p:nvSpPr>
            <p:cNvPr id="1797" name="Google Shape;1797;p11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798" name="Google Shape;1798;p113"/>
          <p:cNvSpPr/>
          <p:nvPr/>
        </p:nvSpPr>
        <p:spPr>
          <a:xfrm>
            <a:off x="703263" y="425804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phiên bản của một gói cụ thể bằng cách chuyển tên của nó làm đối số</a:t>
            </a:r>
            <a:endParaRPr sz="1300">
              <a:solidFill>
                <a:srgbClr val="262626"/>
              </a:solidFill>
              <a:latin typeface="Arial"/>
              <a:ea typeface="Arial"/>
              <a:cs typeface="Arial"/>
              <a:sym typeface="Arial"/>
            </a:endParaRPr>
          </a:p>
        </p:txBody>
      </p:sp>
      <p:grpSp>
        <p:nvGrpSpPr>
          <p:cNvPr id="1799" name="Google Shape;1799;p113"/>
          <p:cNvGrpSpPr/>
          <p:nvPr/>
        </p:nvGrpSpPr>
        <p:grpSpPr>
          <a:xfrm>
            <a:off x="703263" y="4658449"/>
            <a:ext cx="4248150" cy="276999"/>
            <a:chOff x="3716526" y="2460828"/>
            <a:chExt cx="4248150" cy="276999"/>
          </a:xfrm>
        </p:grpSpPr>
        <p:sp>
          <p:nvSpPr>
            <p:cNvPr id="1800" name="Google Shape;1800;p113"/>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Danh sách $ npm grunt</a:t>
              </a:r>
              <a:endParaRPr/>
            </a:p>
          </p:txBody>
        </p:sp>
        <p:sp>
          <p:nvSpPr>
            <p:cNvPr id="1801" name="Google Shape;1801;p11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Các lỗi phổ biến nhất về cài đặt</a:t>
            </a:r>
            <a:endParaRPr sz="1800">
              <a:solidFill>
                <a:schemeClr val="lt1"/>
              </a:solidFill>
              <a:latin typeface="Arial"/>
              <a:ea typeface="Arial"/>
              <a:cs typeface="Arial"/>
              <a:sym typeface="Arial"/>
            </a:endParaRPr>
          </a:p>
        </p:txBody>
      </p:sp>
      <p:sp>
        <p:nvSpPr>
          <p:cNvPr id="1808" name="Google Shape;1808;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09" name="Google Shape;1809;p11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Cách cài đặt phiên bản chính xác trước đó của gói NPM</a:t>
            </a:r>
            <a:endParaRPr sz="1400">
              <a:solidFill>
                <a:schemeClr val="dk1"/>
              </a:solidFill>
              <a:latin typeface="Arial"/>
              <a:ea typeface="Arial"/>
              <a:cs typeface="Arial"/>
              <a:sym typeface="Arial"/>
            </a:endParaRPr>
          </a:p>
        </p:txBody>
      </p:sp>
      <p:sp>
        <p:nvSpPr>
          <p:cNvPr id="1810" name="Google Shape;1810;p114"/>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phải cài đặt phiên bản cũ hơn của gói, hãy làm rõ nó.</a:t>
            </a:r>
            <a:endParaRPr sz="1300">
              <a:solidFill>
                <a:srgbClr val="262626"/>
              </a:solidFill>
              <a:latin typeface="Arial"/>
              <a:ea typeface="Arial"/>
              <a:cs typeface="Arial"/>
              <a:sym typeface="Arial"/>
            </a:endParaRPr>
          </a:p>
        </p:txBody>
      </p:sp>
      <p:grpSp>
        <p:nvGrpSpPr>
          <p:cNvPr id="1811" name="Google Shape;1811;p114"/>
          <p:cNvGrpSpPr/>
          <p:nvPr/>
        </p:nvGrpSpPr>
        <p:grpSpPr>
          <a:xfrm>
            <a:off x="703263" y="2127002"/>
            <a:ext cx="4248150" cy="276999"/>
            <a:chOff x="3716526" y="2460828"/>
            <a:chExt cx="4248150" cy="276999"/>
          </a:xfrm>
        </p:grpSpPr>
        <p:sp>
          <p:nvSpPr>
            <p:cNvPr id="1812" name="Google Shape;1812;p114"/>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Cài đặt $ npm &lt;package&gt;@&lt;version&gt;</a:t>
              </a:r>
              <a:endParaRPr/>
            </a:p>
          </p:txBody>
        </p:sp>
        <p:sp>
          <p:nvSpPr>
            <p:cNvPr id="1813" name="Google Shape;1813;p11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814" name="Google Shape;1814;p114"/>
          <p:cNvGrpSpPr/>
          <p:nvPr/>
        </p:nvGrpSpPr>
        <p:grpSpPr>
          <a:xfrm>
            <a:off x="703262" y="2810117"/>
            <a:ext cx="4248150" cy="276999"/>
            <a:chOff x="3716526" y="2460828"/>
            <a:chExt cx="4248150" cy="276999"/>
          </a:xfrm>
        </p:grpSpPr>
        <p:sp>
          <p:nvSpPr>
            <p:cNvPr id="1815" name="Google Shape;1815;p114"/>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Cài đặt $ npm express@3.0.0</a:t>
              </a:r>
              <a:endParaRPr/>
            </a:p>
          </p:txBody>
        </p:sp>
        <p:sp>
          <p:nvSpPr>
            <p:cNvPr id="1816" name="Google Shape;1816;p11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817" name="Google Shape;1817;p114"/>
          <p:cNvSpPr/>
          <p:nvPr/>
        </p:nvSpPr>
        <p:spPr>
          <a:xfrm>
            <a:off x="703263" y="3256286"/>
            <a:ext cx="849630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cũng có thể thêm cờ </a:t>
            </a:r>
            <a:r>
              <a:rPr lang="en-US" sz="1300">
                <a:solidFill>
                  <a:srgbClr val="0033FF"/>
                </a:solidFill>
                <a:latin typeface="Arial"/>
                <a:ea typeface="Arial"/>
                <a:cs typeface="Arial"/>
                <a:sym typeface="Arial"/>
              </a:rPr>
              <a:t>--save </a:t>
            </a:r>
            <a:r>
              <a:rPr lang="en-US" sz="1300">
                <a:solidFill>
                  <a:srgbClr val="262626"/>
                </a:solidFill>
                <a:latin typeface="Arial"/>
                <a:ea typeface="Arial"/>
                <a:cs typeface="Arial"/>
                <a:sym typeface="Arial"/>
              </a:rPr>
              <a:t>vào lệnh đó để thêm nó vào phần phụ thuộc pack.json của bạn hoặc </a:t>
            </a:r>
            <a:r>
              <a:rPr lang="en-US" sz="1300">
                <a:solidFill>
                  <a:srgbClr val="0033FF"/>
                </a:solidFill>
                <a:latin typeface="Arial"/>
                <a:ea typeface="Arial"/>
                <a:cs typeface="Arial"/>
                <a:sym typeface="Arial"/>
              </a:rPr>
              <a:t>cờ --save --save-exact </a:t>
            </a:r>
            <a:r>
              <a:rPr lang="en-US" sz="1300">
                <a:solidFill>
                  <a:srgbClr val="262626"/>
                </a:solidFill>
                <a:latin typeface="Arial"/>
                <a:ea typeface="Arial"/>
                <a:cs typeface="Arial"/>
                <a:sym typeface="Arial"/>
              </a:rPr>
              <a:t>nếu bạn muốn phiên bản chính xác được chỉ định trong phần phụ thuộc pack.json của mình.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chắc có những phiên bản nào của gói, bạn có thể sử dụng:</a:t>
            </a:r>
            <a:endParaRPr/>
          </a:p>
        </p:txBody>
      </p:sp>
      <p:grpSp>
        <p:nvGrpSpPr>
          <p:cNvPr id="1818" name="Google Shape;1818;p114"/>
          <p:cNvGrpSpPr/>
          <p:nvPr/>
        </p:nvGrpSpPr>
        <p:grpSpPr>
          <a:xfrm>
            <a:off x="703263" y="4190613"/>
            <a:ext cx="4248150" cy="276999"/>
            <a:chOff x="3716526" y="2460828"/>
            <a:chExt cx="4248150" cy="276999"/>
          </a:xfrm>
        </p:grpSpPr>
        <p:sp>
          <p:nvSpPr>
            <p:cNvPr id="1819" name="Google Shape;1819;p114"/>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npm view &lt;package&gt; versions</a:t>
              </a:r>
              <a:endParaRPr/>
            </a:p>
          </p:txBody>
        </p:sp>
        <p:sp>
          <p:nvSpPr>
            <p:cNvPr id="1820" name="Google Shape;1820;p11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821" name="Google Shape;1821;p114"/>
          <p:cNvSpPr/>
          <p:nvPr/>
        </p:nvSpPr>
        <p:spPr>
          <a:xfrm>
            <a:off x="703262" y="253642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Các lỗi phổ biến nhất về cài đặt</a:t>
            </a:r>
            <a:endParaRPr sz="1800">
              <a:solidFill>
                <a:schemeClr val="lt1"/>
              </a:solidFill>
              <a:latin typeface="Arial"/>
              <a:ea typeface="Arial"/>
              <a:cs typeface="Arial"/>
              <a:sym typeface="Arial"/>
            </a:endParaRPr>
          </a:p>
        </p:txBody>
      </p:sp>
      <p:sp>
        <p:nvSpPr>
          <p:cNvPr id="1828" name="Google Shape;1828;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29" name="Google Shape;1829;p11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Thông báo“ Message failed to fetch from registry" trong khi cố gắng cài đặt mô-đun bất kỳ</a:t>
            </a:r>
            <a:endParaRPr sz="1400">
              <a:solidFill>
                <a:schemeClr val="dk1"/>
              </a:solidFill>
              <a:latin typeface="Arial"/>
              <a:ea typeface="Arial"/>
              <a:cs typeface="Arial"/>
              <a:sym typeface="Arial"/>
            </a:endParaRPr>
          </a:p>
        </p:txBody>
      </p:sp>
      <p:sp>
        <p:nvSpPr>
          <p:cNvPr id="1830" name="Google Shape;1830;p115"/>
          <p:cNvSpPr/>
          <p:nvPr/>
        </p:nvSpPr>
        <p:spPr>
          <a:xfrm>
            <a:off x="703263" y="1751161"/>
            <a:ext cx="8496300"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gặp vấn đề với việc </a:t>
            </a:r>
            <a:r>
              <a:rPr lang="en-US" sz="1300">
                <a:solidFill>
                  <a:srgbClr val="0033FF"/>
                </a:solidFill>
                <a:latin typeface="Arial"/>
                <a:ea typeface="Arial"/>
                <a:cs typeface="Arial"/>
                <a:sym typeface="Arial"/>
              </a:rPr>
              <a:t>cài đặt </a:t>
            </a:r>
            <a:r>
              <a:rPr b="1" lang="en-US" sz="1300">
                <a:solidFill>
                  <a:srgbClr val="0033FF"/>
                </a:solidFill>
                <a:latin typeface="Arial"/>
                <a:ea typeface="Arial"/>
                <a:cs typeface="Arial"/>
                <a:sym typeface="Arial"/>
              </a:rPr>
              <a:t>npm {node module bất kỳ}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Cập nhật node (và npm) giải quyết vấn đề.</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hãy gỡ cài đặt phiên bản lỗi thời (tùy chọn, điều này đã khắc phục sự cố gặp phải với các mô-đun chung không được dẫn vào).</a:t>
            </a:r>
            <a:endParaRPr b="1" sz="1300">
              <a:solidFill>
                <a:srgbClr val="0033FF"/>
              </a:solidFill>
              <a:latin typeface="Arial"/>
              <a:ea typeface="Arial"/>
              <a:cs typeface="Arial"/>
              <a:sym typeface="Arial"/>
            </a:endParaRPr>
          </a:p>
        </p:txBody>
      </p:sp>
      <p:grpSp>
        <p:nvGrpSpPr>
          <p:cNvPr id="1831" name="Google Shape;1831;p115"/>
          <p:cNvGrpSpPr/>
          <p:nvPr/>
        </p:nvGrpSpPr>
        <p:grpSpPr>
          <a:xfrm>
            <a:off x="703263" y="2916828"/>
            <a:ext cx="4248150" cy="276999"/>
            <a:chOff x="3716526" y="2460828"/>
            <a:chExt cx="4248150" cy="276999"/>
          </a:xfrm>
        </p:grpSpPr>
        <p:sp>
          <p:nvSpPr>
            <p:cNvPr id="1832" name="Google Shape;1832;p115"/>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apt-get purge nodejs npm</a:t>
              </a:r>
              <a:endParaRPr sz="1200">
                <a:solidFill>
                  <a:schemeClr val="lt1"/>
                </a:solidFill>
                <a:latin typeface="Arial"/>
                <a:ea typeface="Arial"/>
                <a:cs typeface="Arial"/>
                <a:sym typeface="Arial"/>
              </a:endParaRPr>
            </a:p>
          </p:txBody>
        </p:sp>
        <p:sp>
          <p:nvSpPr>
            <p:cNvPr id="1833" name="Google Shape;1833;p11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834" name="Google Shape;1834;p115"/>
          <p:cNvSpPr/>
          <p:nvPr/>
        </p:nvSpPr>
        <p:spPr>
          <a:xfrm>
            <a:off x="703263" y="3365437"/>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bật repo của nodesource và cài đặt.</a:t>
            </a:r>
            <a:endParaRPr/>
          </a:p>
        </p:txBody>
      </p:sp>
      <p:grpSp>
        <p:nvGrpSpPr>
          <p:cNvPr id="1835" name="Google Shape;1835;p115"/>
          <p:cNvGrpSpPr/>
          <p:nvPr/>
        </p:nvGrpSpPr>
        <p:grpSpPr>
          <a:xfrm>
            <a:off x="703263" y="3710864"/>
            <a:ext cx="4248149" cy="461665"/>
            <a:chOff x="3716526" y="2460828"/>
            <a:chExt cx="4248149" cy="461665"/>
          </a:xfrm>
        </p:grpSpPr>
        <p:sp>
          <p:nvSpPr>
            <p:cNvPr id="1836" name="Google Shape;1836;p115"/>
            <p:cNvSpPr txBox="1"/>
            <p:nvPr/>
          </p:nvSpPr>
          <p:spPr>
            <a:xfrm>
              <a:off x="3800649" y="2460828"/>
              <a:ext cx="416402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curl -sL https://deb.nodesource.com/setup | sudo bash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apt-get install -y nodejs</a:t>
              </a:r>
              <a:endParaRPr sz="1200">
                <a:solidFill>
                  <a:schemeClr val="lt1"/>
                </a:solidFill>
                <a:latin typeface="Arial"/>
                <a:ea typeface="Arial"/>
                <a:cs typeface="Arial"/>
                <a:sym typeface="Arial"/>
              </a:endParaRPr>
            </a:p>
          </p:txBody>
        </p:sp>
        <p:sp>
          <p:nvSpPr>
            <p:cNvPr id="1837" name="Google Shape;1837;p115"/>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Các lỗi phổ biến nhất về cài đặt</a:t>
            </a:r>
            <a:endParaRPr sz="1800">
              <a:solidFill>
                <a:schemeClr val="lt1"/>
              </a:solidFill>
              <a:latin typeface="Arial"/>
              <a:ea typeface="Arial"/>
              <a:cs typeface="Arial"/>
              <a:sym typeface="Arial"/>
            </a:endParaRPr>
          </a:p>
        </p:txBody>
      </p:sp>
      <p:sp>
        <p:nvSpPr>
          <p:cNvPr id="1844" name="Google Shape;1844;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45" name="Google Shape;1845;p116"/>
          <p:cNvSpPr/>
          <p:nvPr/>
        </p:nvSpPr>
        <p:spPr>
          <a:xfrm>
            <a:off x="580388" y="1520825"/>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cố gắng tìm kiếm hoặc cài đặt thứ gì đó bằng npm, sẽ xảy ra lỗi sau nếu bạn không sử dụng lệnh ‘sudo’ ngay cả khi bạn đã là quản trị viên.</a:t>
            </a:r>
            <a:endParaRPr/>
          </a:p>
        </p:txBody>
      </p:sp>
      <p:sp>
        <p:nvSpPr>
          <p:cNvPr id="1846" name="Google Shape;1846;p116"/>
          <p:cNvSpPr/>
          <p:nvPr/>
        </p:nvSpPr>
        <p:spPr>
          <a:xfrm>
            <a:off x="703263" y="196071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có vẻ như là sự cố về quyền trong thư mục chính của bạn. Để đòi lại quyền sở hữu thư mục .npm, hãy thực thi.</a:t>
            </a:r>
            <a:endParaRPr sz="1300">
              <a:solidFill>
                <a:srgbClr val="262626"/>
              </a:solidFill>
              <a:latin typeface="Arial"/>
              <a:ea typeface="Arial"/>
              <a:cs typeface="Arial"/>
              <a:sym typeface="Arial"/>
            </a:endParaRPr>
          </a:p>
        </p:txBody>
      </p:sp>
      <p:grpSp>
        <p:nvGrpSpPr>
          <p:cNvPr id="1847" name="Google Shape;1847;p116"/>
          <p:cNvGrpSpPr/>
          <p:nvPr/>
        </p:nvGrpSpPr>
        <p:grpSpPr>
          <a:xfrm>
            <a:off x="703263" y="2315137"/>
            <a:ext cx="4248150" cy="276999"/>
            <a:chOff x="3716526" y="2460828"/>
            <a:chExt cx="4248150" cy="276999"/>
          </a:xfrm>
        </p:grpSpPr>
        <p:sp>
          <p:nvSpPr>
            <p:cNvPr id="1848" name="Google Shape;1848;p116"/>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chown -R $(whoami) ~/.npm</a:t>
              </a:r>
              <a:endParaRPr sz="1200">
                <a:solidFill>
                  <a:schemeClr val="lt1"/>
                </a:solidFill>
                <a:latin typeface="Arial"/>
                <a:ea typeface="Arial"/>
                <a:cs typeface="Arial"/>
                <a:sym typeface="Arial"/>
              </a:endParaRPr>
            </a:p>
          </p:txBody>
        </p:sp>
        <p:sp>
          <p:nvSpPr>
            <p:cNvPr id="1849" name="Google Shape;1849;p11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850" name="Google Shape;1850;p116"/>
          <p:cNvSpPr/>
          <p:nvPr/>
        </p:nvSpPr>
        <p:spPr>
          <a:xfrm>
            <a:off x="703263" y="2745538"/>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Ngoài ra, nếu bắt buộc, bạn sẽ cần quyền ghi trong thư mục </a:t>
            </a:r>
            <a:r>
              <a:rPr lang="en-US" sz="1300">
                <a:solidFill>
                  <a:srgbClr val="0033FF"/>
                </a:solidFill>
                <a:latin typeface="Arial"/>
                <a:ea typeface="Arial"/>
                <a:cs typeface="Arial"/>
                <a:sym typeface="Arial"/>
              </a:rPr>
              <a:t>node_modules</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1851" name="Google Shape;1851;p116"/>
          <p:cNvGrpSpPr/>
          <p:nvPr/>
        </p:nvGrpSpPr>
        <p:grpSpPr>
          <a:xfrm>
            <a:off x="703263" y="3133828"/>
            <a:ext cx="4248150" cy="276999"/>
            <a:chOff x="3716526" y="2460828"/>
            <a:chExt cx="4248150" cy="276999"/>
          </a:xfrm>
        </p:grpSpPr>
        <p:sp>
          <p:nvSpPr>
            <p:cNvPr id="1852" name="Google Shape;1852;p116"/>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chown -R $USER /usr/local/lib/node_modules</a:t>
              </a:r>
              <a:endParaRPr/>
            </a:p>
          </p:txBody>
        </p:sp>
        <p:sp>
          <p:nvSpPr>
            <p:cNvPr id="1853" name="Google Shape;1853;p11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Các lỗi phổ biến nhất về cài đặt</a:t>
            </a:r>
            <a:endParaRPr sz="1800">
              <a:solidFill>
                <a:schemeClr val="lt1"/>
              </a:solidFill>
              <a:latin typeface="Arial"/>
              <a:ea typeface="Arial"/>
              <a:cs typeface="Arial"/>
              <a:sym typeface="Arial"/>
            </a:endParaRPr>
          </a:p>
        </p:txBody>
      </p:sp>
      <p:sp>
        <p:nvSpPr>
          <p:cNvPr id="1860" name="Google Shape;1860;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61" name="Google Shape;1861;p117"/>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npm WARN chưa đáp ứng được sự phụ thuộc (unmet dependency)</a:t>
            </a:r>
            <a:endParaRPr/>
          </a:p>
        </p:txBody>
      </p:sp>
      <p:sp>
        <p:nvSpPr>
          <p:cNvPr id="1862" name="Google Shape;1862;p117"/>
          <p:cNvSpPr/>
          <p:nvPr/>
        </p:nvSpPr>
        <p:spPr>
          <a:xfrm>
            <a:off x="703263" y="1751161"/>
            <a:ext cx="8496300"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đây là những giải pháp có thể</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Cần cài đặt các mô-đun cấp cao nhất theo cách thủ công, chứa các unmet dependency: cài đặt npm </a:t>
            </a:r>
            <a:r>
              <a:rPr b="1" i="0" lang="en-US" sz="1300" u="sng" cap="none" strike="noStrike">
                <a:solidFill>
                  <a:srgbClr val="0033FF"/>
                </a:solidFill>
                <a:latin typeface="Arial"/>
                <a:ea typeface="Arial"/>
                <a:cs typeface="Arial"/>
                <a:sym typeface="Arial"/>
                <a:hlinkClick r:id="rId3">
                  <a:extLst>
                    <a:ext uri="{A12FA001-AC4F-418D-AE19-62706E023703}">
                      <ahyp:hlinkClr val="tx"/>
                    </a:ext>
                  </a:extLst>
                </a:hlinkClick>
              </a:rPr>
              <a:t>findup-sync@0.1.2</a:t>
            </a:r>
            <a:endParaRPr b="1" i="0" sz="1300" u="none" cap="none" strike="noStrike">
              <a:solidFill>
                <a:srgbClr val="0033FF"/>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Cấu trúc lại package.json. Đặt tất cả các module cấp cao (đóng vai trò phụ thuộc cho các module khác) ở dưới cùng.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Chạy lại lệnh </a:t>
            </a:r>
            <a:r>
              <a:rPr b="0" i="0" lang="en-US" sz="1300" u="none" cap="none" strike="noStrike">
                <a:solidFill>
                  <a:srgbClr val="0033FF"/>
                </a:solidFill>
                <a:latin typeface="Arial"/>
                <a:ea typeface="Arial"/>
                <a:cs typeface="Arial"/>
                <a:sym typeface="Arial"/>
              </a:rPr>
              <a:t>cài đặt </a:t>
            </a:r>
            <a:r>
              <a:rPr b="1" i="0" lang="en-US" sz="1300" u="none" cap="none" strike="noStrike">
                <a:solidFill>
                  <a:srgbClr val="0033FF"/>
                </a:solidFill>
                <a:latin typeface="Arial"/>
                <a:ea typeface="Arial"/>
                <a:cs typeface="Arial"/>
                <a:sym typeface="Arial"/>
              </a:rPr>
              <a:t>npm</a:t>
            </a:r>
            <a:r>
              <a:rPr b="0" i="0" lang="en-US" sz="1300" u="none" cap="none" strike="noStrike">
                <a:solidFill>
                  <a:srgbClr val="262626"/>
                </a:solidFill>
                <a:latin typeface="Arial"/>
                <a:ea typeface="Arial"/>
                <a:cs typeface="Arial"/>
                <a:sym typeface="Arial"/>
              </a:rPr>
              <a:t>.</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Sự cố có thể do npm không thể tải xuống tất cả các gói do hết thời gian chờ hoặc do nguyên nhân khác </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cài đặt các gói bị lỗi theo cách thủ công bằng cách sử dụng npm install </a:t>
            </a:r>
            <a:r>
              <a:rPr b="1" i="0" lang="en-US" sz="1300" u="sng" cap="none" strike="noStrike">
                <a:solidFill>
                  <a:srgbClr val="0033FF"/>
                </a:solidFill>
                <a:latin typeface="Arial"/>
                <a:ea typeface="Arial"/>
                <a:cs typeface="Arial"/>
                <a:sym typeface="Arial"/>
                <a:hlinkClick r:id="rId4">
                  <a:extLst>
                    <a:ext uri="{A12FA001-AC4F-418D-AE19-62706E023703}">
                      <ahyp:hlinkClr val="tx"/>
                    </a:ext>
                  </a:extLst>
                </a:hlinkClick>
              </a:rPr>
              <a:t>findup-sync@0.1.2</a:t>
            </a:r>
            <a:r>
              <a:rPr b="1" i="0" lang="en-US" sz="1300" u="none" cap="none" strike="noStrike">
                <a:solidFill>
                  <a:srgbClr val="0033FF"/>
                </a:solidFill>
                <a:latin typeface="Arial"/>
                <a:ea typeface="Arial"/>
                <a:cs typeface="Arial"/>
                <a:sym typeface="Arial"/>
              </a:rPr>
              <a:t>.</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gặp thông báo lỗi như thế này khi cố gắng cài đặt npm từ gói gốc.</a:t>
            </a:r>
            <a:endParaRPr b="1" i="0" sz="1300" u="none" cap="none" strike="noStrike">
              <a:solidFill>
                <a:srgbClr val="0033FF"/>
              </a:solidFill>
              <a:latin typeface="Arial"/>
              <a:ea typeface="Arial"/>
              <a:cs typeface="Arial"/>
              <a:sym typeface="Arial"/>
            </a:endParaRPr>
          </a:p>
        </p:txBody>
      </p:sp>
      <p:grpSp>
        <p:nvGrpSpPr>
          <p:cNvPr id="1863" name="Google Shape;1863;p117"/>
          <p:cNvGrpSpPr/>
          <p:nvPr/>
        </p:nvGrpSpPr>
        <p:grpSpPr>
          <a:xfrm>
            <a:off x="703263" y="4338250"/>
            <a:ext cx="8496299" cy="461665"/>
            <a:chOff x="3716526" y="2460828"/>
            <a:chExt cx="8496299" cy="461665"/>
          </a:xfrm>
        </p:grpSpPr>
        <p:sp>
          <p:nvSpPr>
            <p:cNvPr id="1864" name="Google Shape;1864;p117"/>
            <p:cNvSpPr txBox="1"/>
            <p:nvPr/>
          </p:nvSpPr>
          <p:spPr>
            <a:xfrm>
              <a:off x="3800649" y="2460828"/>
              <a:ext cx="841217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npm WARN unmet dependency /Users/seanmackesey/google_drive/code/explore/generator/node_modules/findup-sync/node_modules/glob requires graceful-fs@'~1.2.0' but will load</a:t>
              </a:r>
              <a:endParaRPr/>
            </a:p>
          </p:txBody>
        </p:sp>
        <p:sp>
          <p:nvSpPr>
            <p:cNvPr id="1865" name="Google Shape;1865;p117"/>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866" name="Google Shape;1866;p117"/>
          <p:cNvSpPr/>
          <p:nvPr/>
        </p:nvSpPr>
        <p:spPr>
          <a:xfrm>
            <a:off x="703263" y="4863520"/>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Khả năng do độ phân giải phụ thuộc bị hỏng nhẹ, xem</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u="sng">
                <a:solidFill>
                  <a:srgbClr val="262626"/>
                </a:solidFill>
                <a:latin typeface="Arial"/>
                <a:ea typeface="Arial"/>
                <a:cs typeface="Arial"/>
                <a:sym typeface="Arial"/>
                <a:hlinkClick r:id="rId5">
                  <a:extLst>
                    <a:ext uri="{A12FA001-AC4F-418D-AE19-62706E023703}">
                      <ahyp:hlinkClr val="tx"/>
                    </a:ext>
                  </a:extLst>
                </a:hlinkClick>
              </a:rPr>
              <a:t>https://github.com/npm/npm/issues/1341#issuecomment-20634338</a:t>
            </a:r>
            <a:endParaRPr sz="1300">
              <a:solidFill>
                <a:srgbClr val="262626"/>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1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1873" name="Google Shape;1873;p11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1874" name="Google Shape;1874;p118"/>
          <p:cNvGrpSpPr/>
          <p:nvPr/>
        </p:nvGrpSpPr>
        <p:grpSpPr>
          <a:xfrm>
            <a:off x="1054112" y="3759433"/>
            <a:ext cx="8005438" cy="2575064"/>
            <a:chOff x="1054112" y="3759433"/>
            <a:chExt cx="8005438" cy="2575064"/>
          </a:xfrm>
        </p:grpSpPr>
        <p:sp>
          <p:nvSpPr>
            <p:cNvPr id="1875" name="Google Shape;1875;p118"/>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4.2. Các lỗi phổ biến nhất về thông báo lỗi và lập trình</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1876" name="Google Shape;1876;p118"/>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19"/>
          <p:cNvSpPr/>
          <p:nvPr/>
        </p:nvSpPr>
        <p:spPr>
          <a:xfrm>
            <a:off x="416128" y="444866"/>
            <a:ext cx="819154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883" name="Google Shape;1883;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84" name="Google Shape;1884;p1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lỗi về cài đặt</a:t>
            </a:r>
            <a:endParaRPr sz="2400">
              <a:solidFill>
                <a:srgbClr val="0C0C0C"/>
              </a:solidFill>
              <a:latin typeface="Arial"/>
              <a:ea typeface="Arial"/>
              <a:cs typeface="Arial"/>
              <a:sym typeface="Arial"/>
            </a:endParaRPr>
          </a:p>
        </p:txBody>
      </p:sp>
      <p:sp>
        <p:nvSpPr>
          <p:cNvPr id="1885" name="Google Shape;1885;p11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Tìm phiên bản của gói npm đã cài đặt.</a:t>
            </a:r>
            <a:endParaRPr/>
          </a:p>
        </p:txBody>
      </p:sp>
      <p:sp>
        <p:nvSpPr>
          <p:cNvPr id="1886" name="Google Shape;1886;p119"/>
          <p:cNvSpPr/>
          <p:nvPr/>
        </p:nvSpPr>
        <p:spPr>
          <a:xfrm>
            <a:off x="703263" y="21748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Node.js </a:t>
            </a:r>
            <a:r>
              <a:rPr b="1" lang="en-US" sz="1300">
                <a:solidFill>
                  <a:srgbClr val="0033FF"/>
                </a:solidFill>
                <a:latin typeface="Arial"/>
                <a:ea typeface="Arial"/>
                <a:cs typeface="Arial"/>
                <a:sym typeface="Arial"/>
              </a:rPr>
              <a:t>console.time() </a:t>
            </a:r>
            <a:r>
              <a:rPr lang="en-US" sz="1300">
                <a:solidFill>
                  <a:srgbClr val="262626"/>
                </a:solidFill>
                <a:latin typeface="Arial"/>
                <a:ea typeface="Arial"/>
                <a:cs typeface="Arial"/>
                <a:sym typeface="Arial"/>
              </a:rPr>
              <a:t>và </a:t>
            </a:r>
            <a:r>
              <a:rPr b="1" lang="en-US" sz="1300">
                <a:solidFill>
                  <a:srgbClr val="0033FF"/>
                </a:solidFill>
                <a:latin typeface="Arial"/>
                <a:ea typeface="Arial"/>
                <a:cs typeface="Arial"/>
                <a:sym typeface="Arial"/>
              </a:rPr>
              <a:t>console.timeEnd()</a:t>
            </a:r>
            <a:endParaRPr/>
          </a:p>
        </p:txBody>
      </p:sp>
      <p:sp>
        <p:nvSpPr>
          <p:cNvPr id="1887" name="Google Shape;1887;p119"/>
          <p:cNvSpPr/>
          <p:nvPr/>
        </p:nvSpPr>
        <p:spPr>
          <a:xfrm>
            <a:off x="703262" y="253642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pic>
        <p:nvPicPr>
          <p:cNvPr id="1888" name="Google Shape;1888;p119"/>
          <p:cNvPicPr preferRelativeResize="0"/>
          <p:nvPr/>
        </p:nvPicPr>
        <p:blipFill rotWithShape="1">
          <a:blip r:embed="rId3">
            <a:alphaModFix/>
          </a:blip>
          <a:srcRect b="0" l="0" r="0" t="0"/>
          <a:stretch/>
        </p:blipFill>
        <p:spPr>
          <a:xfrm>
            <a:off x="703263" y="2818445"/>
            <a:ext cx="6096982" cy="27727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389" name="Google Shape;389;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90" name="Google Shape;390;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mô-đun giúp các node dễ sử dụng hơn</a:t>
            </a:r>
            <a:endParaRPr/>
          </a:p>
        </p:txBody>
      </p:sp>
      <p:sp>
        <p:nvSpPr>
          <p:cNvPr id="391" name="Google Shape;391;p12"/>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Tách mã JavaScript thành một Mô-đun, một tệp riêng biệt có phần mở rộng là js </a:t>
            </a:r>
            <a:endParaRPr/>
          </a:p>
          <a:p>
            <a:pPr indent="-115888" lvl="0" marL="115888" marR="0" rtl="0" algn="l">
              <a:spcBef>
                <a:spcPts val="1000"/>
              </a:spcBef>
              <a:spcAft>
                <a:spcPts val="0"/>
              </a:spcAft>
              <a:buClr>
                <a:schemeClr val="dk1"/>
              </a:buClr>
              <a:buSzPts val="1680"/>
              <a:buFont typeface="Arial"/>
              <a:buChar char="•"/>
            </a:pPr>
            <a:r>
              <a:rPr b="1" lang="en-US" sz="1400">
                <a:solidFill>
                  <a:schemeClr val="dk1"/>
                </a:solidFill>
                <a:latin typeface="Arial"/>
                <a:ea typeface="Arial"/>
                <a:cs typeface="Arial"/>
                <a:sym typeface="Arial"/>
              </a:rPr>
              <a:t>Tuân thủ thông số tiêu chuẩn CommonJs</a:t>
            </a:r>
            <a:endParaRPr b="1" sz="1400">
              <a:solidFill>
                <a:schemeClr val="dk1"/>
              </a:solidFill>
              <a:latin typeface="Arial"/>
              <a:ea typeface="Arial"/>
              <a:cs typeface="Arial"/>
              <a:sym typeface="Arial"/>
            </a:endParaRPr>
          </a:p>
        </p:txBody>
      </p:sp>
      <p:grpSp>
        <p:nvGrpSpPr>
          <p:cNvPr id="392" name="Google Shape;392;p12"/>
          <p:cNvGrpSpPr/>
          <p:nvPr/>
        </p:nvGrpSpPr>
        <p:grpSpPr>
          <a:xfrm>
            <a:off x="2141018" y="2855502"/>
            <a:ext cx="5677747" cy="3225188"/>
            <a:chOff x="2141018" y="2911488"/>
            <a:chExt cx="5677747" cy="3225188"/>
          </a:xfrm>
        </p:grpSpPr>
        <p:grpSp>
          <p:nvGrpSpPr>
            <p:cNvPr id="393" name="Google Shape;393;p12"/>
            <p:cNvGrpSpPr/>
            <p:nvPr/>
          </p:nvGrpSpPr>
          <p:grpSpPr>
            <a:xfrm>
              <a:off x="2141018" y="2911488"/>
              <a:ext cx="5677747" cy="3225188"/>
              <a:chOff x="2142606" y="2976465"/>
              <a:chExt cx="5677747" cy="3225188"/>
            </a:xfrm>
          </p:grpSpPr>
          <p:grpSp>
            <p:nvGrpSpPr>
              <p:cNvPr id="394" name="Google Shape;394;p12"/>
              <p:cNvGrpSpPr/>
              <p:nvPr/>
            </p:nvGrpSpPr>
            <p:grpSpPr>
              <a:xfrm>
                <a:off x="2142606" y="2976465"/>
                <a:ext cx="5413895" cy="3225188"/>
                <a:chOff x="2142606" y="2976465"/>
                <a:chExt cx="5413895" cy="3225188"/>
              </a:xfrm>
            </p:grpSpPr>
            <p:pic>
              <p:nvPicPr>
                <p:cNvPr descr="EMB000039540031" id="395" name="Google Shape;395;p12"/>
                <p:cNvPicPr preferRelativeResize="0"/>
                <p:nvPr/>
              </p:nvPicPr>
              <p:blipFill rotWithShape="1">
                <a:blip r:embed="rId3">
                  <a:alphaModFix/>
                </a:blip>
                <a:srcRect b="0" l="70135" r="9340" t="0"/>
                <a:stretch/>
              </p:blipFill>
              <p:spPr>
                <a:xfrm>
                  <a:off x="6107724" y="2976465"/>
                  <a:ext cx="1176996" cy="3225188"/>
                </a:xfrm>
                <a:prstGeom prst="rect">
                  <a:avLst/>
                </a:prstGeom>
                <a:noFill/>
                <a:ln>
                  <a:noFill/>
                </a:ln>
              </p:spPr>
            </p:pic>
            <p:sp>
              <p:nvSpPr>
                <p:cNvPr id="396" name="Google Shape;396;p12"/>
                <p:cNvSpPr/>
                <p:nvPr/>
              </p:nvSpPr>
              <p:spPr>
                <a:xfrm>
                  <a:off x="6383117" y="3657597"/>
                  <a:ext cx="601883" cy="1778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7" name="Google Shape;397;p12"/>
                <p:cNvSpPr/>
                <p:nvPr/>
              </p:nvSpPr>
              <p:spPr>
                <a:xfrm>
                  <a:off x="6383117" y="4241797"/>
                  <a:ext cx="601883" cy="1778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 name="Google Shape;398;p12"/>
                <p:cNvSpPr/>
                <p:nvPr/>
              </p:nvSpPr>
              <p:spPr>
                <a:xfrm>
                  <a:off x="6383117" y="4991097"/>
                  <a:ext cx="601883" cy="1778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 name="Google Shape;399;p12"/>
                <p:cNvSpPr/>
                <p:nvPr/>
              </p:nvSpPr>
              <p:spPr>
                <a:xfrm>
                  <a:off x="6210301" y="3323941"/>
                  <a:ext cx="1346200" cy="1939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 name="Google Shape;400;p12"/>
                <p:cNvSpPr/>
                <p:nvPr/>
              </p:nvSpPr>
              <p:spPr>
                <a:xfrm>
                  <a:off x="5299758" y="3577939"/>
                  <a:ext cx="792000" cy="1939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 name="Google Shape;401;p12"/>
                <p:cNvSpPr/>
                <p:nvPr/>
              </p:nvSpPr>
              <p:spPr>
                <a:xfrm>
                  <a:off x="2142606" y="3129982"/>
                  <a:ext cx="792000" cy="1939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 name="Google Shape;402;p12"/>
                <p:cNvSpPr/>
                <p:nvPr/>
              </p:nvSpPr>
              <p:spPr>
                <a:xfrm>
                  <a:off x="2934606" y="5583710"/>
                  <a:ext cx="1573894" cy="2582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03" name="Google Shape;403;p12"/>
              <p:cNvSpPr/>
              <p:nvPr/>
            </p:nvSpPr>
            <p:spPr>
              <a:xfrm>
                <a:off x="6059591" y="3297149"/>
                <a:ext cx="1760762" cy="2290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(1) Tạo tệp Mô-đun</a:t>
                </a:r>
                <a:endParaRPr b="0" i="0" sz="1200" u="none" cap="none" strike="noStrike">
                  <a:solidFill>
                    <a:srgbClr val="FF0000"/>
                  </a:solidFill>
                  <a:latin typeface="Arial"/>
                  <a:ea typeface="Arial"/>
                  <a:cs typeface="Arial"/>
                  <a:sym typeface="Arial"/>
                </a:endParaRPr>
              </a:p>
            </p:txBody>
          </p:sp>
          <p:sp>
            <p:nvSpPr>
              <p:cNvPr id="404" name="Google Shape;404;p12"/>
              <p:cNvSpPr/>
              <p:nvPr/>
            </p:nvSpPr>
            <p:spPr>
              <a:xfrm>
                <a:off x="5280782" y="3519714"/>
                <a:ext cx="807966" cy="2290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(2) Gọi Mô-đun</a:t>
                </a:r>
                <a:endParaRPr b="0" i="0" sz="1200" u="none" cap="none" strike="noStrike">
                  <a:solidFill>
                    <a:srgbClr val="FF0000"/>
                  </a:solidFill>
                  <a:latin typeface="Arial"/>
                  <a:ea typeface="Arial"/>
                  <a:cs typeface="Arial"/>
                  <a:sym typeface="Arial"/>
                </a:endParaRPr>
              </a:p>
            </p:txBody>
          </p:sp>
          <p:sp>
            <p:nvSpPr>
              <p:cNvPr id="405" name="Google Shape;405;p12"/>
              <p:cNvSpPr/>
              <p:nvPr/>
            </p:nvSpPr>
            <p:spPr>
              <a:xfrm>
                <a:off x="6270810" y="3644860"/>
                <a:ext cx="807967" cy="1780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Malgun Gothic"/>
                  <a:buNone/>
                </a:pPr>
                <a:r>
                  <a:t/>
                </a:r>
                <a:endParaRPr b="0" i="0" sz="1200" u="none" cap="none" strike="noStrike">
                  <a:solidFill>
                    <a:srgbClr val="FF0000"/>
                  </a:solidFill>
                  <a:latin typeface="Arial"/>
                  <a:ea typeface="Arial"/>
                  <a:cs typeface="Arial"/>
                  <a:sym typeface="Arial"/>
                </a:endParaRPr>
              </a:p>
            </p:txBody>
          </p:sp>
          <p:sp>
            <p:nvSpPr>
              <p:cNvPr id="406" name="Google Shape;406;p12"/>
              <p:cNvSpPr/>
              <p:nvPr/>
            </p:nvSpPr>
            <p:spPr>
              <a:xfrm>
                <a:off x="6290591" y="4258168"/>
                <a:ext cx="807967" cy="1780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Malgun Gothic"/>
                  <a:buNone/>
                </a:pPr>
                <a:r>
                  <a:t/>
                </a:r>
                <a:endParaRPr b="0" i="0" sz="1200" u="none" cap="none" strike="noStrike">
                  <a:solidFill>
                    <a:srgbClr val="FF0000"/>
                  </a:solidFill>
                  <a:latin typeface="Arial"/>
                  <a:ea typeface="Arial"/>
                  <a:cs typeface="Arial"/>
                  <a:sym typeface="Arial"/>
                </a:endParaRPr>
              </a:p>
            </p:txBody>
          </p:sp>
          <p:sp>
            <p:nvSpPr>
              <p:cNvPr id="407" name="Google Shape;407;p12"/>
              <p:cNvSpPr/>
              <p:nvPr/>
            </p:nvSpPr>
            <p:spPr>
              <a:xfrm>
                <a:off x="6290594" y="5000052"/>
                <a:ext cx="807967" cy="1780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Malgun Gothic"/>
                  <a:buNone/>
                </a:pPr>
                <a:r>
                  <a:t/>
                </a:r>
                <a:endParaRPr b="0" i="0" sz="1200" u="none" cap="none" strike="noStrike">
                  <a:solidFill>
                    <a:srgbClr val="FF0000"/>
                  </a:solidFill>
                  <a:latin typeface="Arial"/>
                  <a:ea typeface="Arial"/>
                  <a:cs typeface="Arial"/>
                  <a:sym typeface="Arial"/>
                </a:endParaRPr>
              </a:p>
            </p:txBody>
          </p:sp>
          <p:sp>
            <p:nvSpPr>
              <p:cNvPr id="408" name="Google Shape;408;p12"/>
              <p:cNvSpPr/>
              <p:nvPr/>
            </p:nvSpPr>
            <p:spPr>
              <a:xfrm>
                <a:off x="2916751" y="5596263"/>
                <a:ext cx="1980494" cy="2290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(3) Sử dụng các hàm Mô-đun</a:t>
                </a:r>
                <a:endParaRPr b="0" i="0" sz="1200" u="none" cap="none" strike="noStrike">
                  <a:solidFill>
                    <a:srgbClr val="FF0000"/>
                  </a:solidFill>
                  <a:latin typeface="Arial"/>
                  <a:ea typeface="Arial"/>
                  <a:cs typeface="Arial"/>
                  <a:sym typeface="Arial"/>
                </a:endParaRPr>
              </a:p>
            </p:txBody>
          </p:sp>
          <p:sp>
            <p:nvSpPr>
              <p:cNvPr id="409" name="Google Shape;409;p12"/>
              <p:cNvSpPr/>
              <p:nvPr/>
            </p:nvSpPr>
            <p:spPr>
              <a:xfrm>
                <a:off x="2189200" y="3090146"/>
                <a:ext cx="1648761" cy="22282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a:t>
                </a:r>
                <a:endParaRPr sz="1400">
                  <a:solidFill>
                    <a:srgbClr val="262626"/>
                  </a:solidFill>
                  <a:latin typeface="Arial"/>
                  <a:ea typeface="Arial"/>
                  <a:cs typeface="Arial"/>
                  <a:sym typeface="Arial"/>
                </a:endParaRPr>
              </a:p>
            </p:txBody>
          </p:sp>
        </p:grpSp>
        <p:sp>
          <p:nvSpPr>
            <p:cNvPr id="410" name="Google Shape;410;p12"/>
            <p:cNvSpPr/>
            <p:nvPr/>
          </p:nvSpPr>
          <p:spPr>
            <a:xfrm>
              <a:off x="2277514" y="3432552"/>
              <a:ext cx="2946724" cy="2530097"/>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39540031" id="411" name="Google Shape;411;p12"/>
            <p:cNvPicPr preferRelativeResize="0"/>
            <p:nvPr/>
          </p:nvPicPr>
          <p:blipFill rotWithShape="1">
            <a:blip r:embed="rId3">
              <a:alphaModFix/>
            </a:blip>
            <a:srcRect b="21101" l="5981" r="48416" t="18154"/>
            <a:stretch/>
          </p:blipFill>
          <p:spPr>
            <a:xfrm>
              <a:off x="2450913" y="3496718"/>
              <a:ext cx="2615165" cy="1959180"/>
            </a:xfrm>
            <a:prstGeom prst="rect">
              <a:avLst/>
            </a:prstGeom>
            <a:noFill/>
            <a:ln>
              <a:noFill/>
            </a:ln>
          </p:spPr>
        </p:pic>
        <p:pic>
          <p:nvPicPr>
            <p:cNvPr descr="C:\Users\USER\Downloads\document.png" id="412" name="Google Shape;412;p12"/>
            <p:cNvPicPr preferRelativeResize="0"/>
            <p:nvPr/>
          </p:nvPicPr>
          <p:blipFill rotWithShape="1">
            <a:blip r:embed="rId4">
              <a:alphaModFix/>
            </a:blip>
            <a:srcRect b="0" l="0" r="0" t="0"/>
            <a:stretch/>
          </p:blipFill>
          <p:spPr>
            <a:xfrm>
              <a:off x="7263876" y="3529325"/>
              <a:ext cx="489942" cy="489942"/>
            </a:xfrm>
            <a:prstGeom prst="rect">
              <a:avLst/>
            </a:prstGeom>
            <a:noFill/>
            <a:ln>
              <a:noFill/>
            </a:ln>
          </p:spPr>
        </p:pic>
        <p:pic>
          <p:nvPicPr>
            <p:cNvPr descr="C:\Users\USER\Downloads\document.png" id="413" name="Google Shape;413;p12"/>
            <p:cNvPicPr preferRelativeResize="0"/>
            <p:nvPr/>
          </p:nvPicPr>
          <p:blipFill rotWithShape="1">
            <a:blip r:embed="rId4">
              <a:alphaModFix/>
            </a:blip>
            <a:srcRect b="0" l="0" r="0" t="0"/>
            <a:stretch/>
          </p:blipFill>
          <p:spPr>
            <a:xfrm>
              <a:off x="7263876" y="4134318"/>
              <a:ext cx="489942" cy="489942"/>
            </a:xfrm>
            <a:prstGeom prst="rect">
              <a:avLst/>
            </a:prstGeom>
            <a:noFill/>
            <a:ln>
              <a:noFill/>
            </a:ln>
          </p:spPr>
        </p:pic>
        <p:pic>
          <p:nvPicPr>
            <p:cNvPr descr="C:\Users\USER\Downloads\document.png" id="414" name="Google Shape;414;p12"/>
            <p:cNvPicPr preferRelativeResize="0"/>
            <p:nvPr/>
          </p:nvPicPr>
          <p:blipFill rotWithShape="1">
            <a:blip r:embed="rId4">
              <a:alphaModFix/>
            </a:blip>
            <a:srcRect b="0" l="0" r="0" t="0"/>
            <a:stretch/>
          </p:blipFill>
          <p:spPr>
            <a:xfrm>
              <a:off x="7263876" y="4858952"/>
              <a:ext cx="489942" cy="489942"/>
            </a:xfrm>
            <a:prstGeom prst="rect">
              <a:avLst/>
            </a:prstGeom>
            <a:noFill/>
            <a:ln>
              <a:noFill/>
            </a:ln>
          </p:spPr>
        </p:pic>
        <p:cxnSp>
          <p:nvCxnSpPr>
            <p:cNvPr id="415" name="Google Shape;415;p12"/>
            <p:cNvCxnSpPr/>
            <p:nvPr/>
          </p:nvCxnSpPr>
          <p:spPr>
            <a:xfrm rot="10800000">
              <a:off x="5058458" y="3789473"/>
              <a:ext cx="1047678" cy="0"/>
            </a:xfrm>
            <a:prstGeom prst="straightConnector1">
              <a:avLst/>
            </a:prstGeom>
            <a:noFill/>
            <a:ln cap="flat" cmpd="sng" w="28575">
              <a:solidFill>
                <a:srgbClr val="7F7F7F"/>
              </a:solidFill>
              <a:prstDash val="dash"/>
              <a:miter lim="800000"/>
              <a:headEnd len="sm" w="sm" type="none"/>
              <a:tailEnd len="med" w="med" type="stealth"/>
            </a:ln>
          </p:spPr>
        </p:cxnSp>
        <p:cxnSp>
          <p:nvCxnSpPr>
            <p:cNvPr id="416" name="Google Shape;416;p12"/>
            <p:cNvCxnSpPr/>
            <p:nvPr/>
          </p:nvCxnSpPr>
          <p:spPr>
            <a:xfrm rot="10800000">
              <a:off x="5058458" y="4379289"/>
              <a:ext cx="1047678" cy="0"/>
            </a:xfrm>
            <a:prstGeom prst="straightConnector1">
              <a:avLst/>
            </a:prstGeom>
            <a:noFill/>
            <a:ln cap="flat" cmpd="sng" w="28575">
              <a:solidFill>
                <a:srgbClr val="7F7F7F"/>
              </a:solidFill>
              <a:prstDash val="dash"/>
              <a:miter lim="800000"/>
              <a:headEnd len="sm" w="sm" type="none"/>
              <a:tailEnd len="med" w="med" type="stealth"/>
            </a:ln>
          </p:spPr>
        </p:cxnSp>
        <p:cxnSp>
          <p:nvCxnSpPr>
            <p:cNvPr id="417" name="Google Shape;417;p12"/>
            <p:cNvCxnSpPr/>
            <p:nvPr/>
          </p:nvCxnSpPr>
          <p:spPr>
            <a:xfrm rot="10800000">
              <a:off x="5058458" y="5113125"/>
              <a:ext cx="1047678" cy="0"/>
            </a:xfrm>
            <a:prstGeom prst="straightConnector1">
              <a:avLst/>
            </a:prstGeom>
            <a:noFill/>
            <a:ln cap="flat" cmpd="sng" w="28575">
              <a:solidFill>
                <a:srgbClr val="7F7F7F"/>
              </a:solidFill>
              <a:prstDash val="dash"/>
              <a:miter lim="800000"/>
              <a:headEnd len="sm" w="sm" type="none"/>
              <a:tailEnd len="med" w="med" type="stealth"/>
            </a:ln>
          </p:spPr>
        </p:cxn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20"/>
          <p:cNvSpPr/>
          <p:nvPr/>
        </p:nvSpPr>
        <p:spPr>
          <a:xfrm>
            <a:off x="416128" y="444866"/>
            <a:ext cx="80948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895" name="Google Shape;1895;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896" name="Google Shape;1896;p12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in dấu vết ngăn xếp trong Node.js</a:t>
            </a:r>
            <a:endParaRPr/>
          </a:p>
        </p:txBody>
      </p:sp>
      <p:sp>
        <p:nvSpPr>
          <p:cNvPr id="1897" name="Google Shape;1897;p120"/>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Bất cứ đối tượng </a:t>
            </a:r>
            <a:r>
              <a:rPr lang="en-US" sz="1300">
                <a:solidFill>
                  <a:srgbClr val="0033FF"/>
                </a:solidFill>
                <a:latin typeface="Arial"/>
                <a:ea typeface="Arial"/>
                <a:cs typeface="Arial"/>
                <a:sym typeface="Arial"/>
              </a:rPr>
              <a:t>Error</a:t>
            </a:r>
            <a:r>
              <a:rPr lang="en-US" sz="1300">
                <a:solidFill>
                  <a:srgbClr val="262626"/>
                </a:solidFill>
                <a:latin typeface="Arial"/>
                <a:ea typeface="Arial"/>
                <a:cs typeface="Arial"/>
                <a:sym typeface="Arial"/>
              </a:rPr>
              <a:t> cũng chứa phần tử </a:t>
            </a:r>
            <a:r>
              <a:rPr lang="en-US" sz="1300">
                <a:solidFill>
                  <a:srgbClr val="0033FF"/>
                </a:solidFill>
                <a:latin typeface="Arial"/>
                <a:ea typeface="Arial"/>
                <a:cs typeface="Arial"/>
                <a:sym typeface="Arial"/>
              </a:rPr>
              <a:t>ngăn xếp </a:t>
            </a:r>
            <a:r>
              <a:rPr lang="en-US" sz="1300">
                <a:solidFill>
                  <a:srgbClr val="262626"/>
                </a:solidFill>
                <a:latin typeface="Arial"/>
                <a:ea typeface="Arial"/>
                <a:cs typeface="Arial"/>
                <a:sym typeface="Arial"/>
              </a:rPr>
              <a:t>có tác dụng dừng con trỏ tại vị trí mà nó được gọi tớ.</a:t>
            </a:r>
            <a:endParaRPr/>
          </a:p>
        </p:txBody>
      </p:sp>
      <p:pic>
        <p:nvPicPr>
          <p:cNvPr id="1898" name="Google Shape;1898;p120"/>
          <p:cNvPicPr preferRelativeResize="0"/>
          <p:nvPr/>
        </p:nvPicPr>
        <p:blipFill rotWithShape="1">
          <a:blip r:embed="rId3">
            <a:alphaModFix/>
          </a:blip>
          <a:srcRect b="0" l="0" r="0" t="0"/>
          <a:stretch/>
        </p:blipFill>
        <p:spPr>
          <a:xfrm>
            <a:off x="703263" y="2111480"/>
            <a:ext cx="6339706" cy="630651"/>
          </a:xfrm>
          <a:prstGeom prst="rect">
            <a:avLst/>
          </a:prstGeom>
          <a:noFill/>
          <a:ln>
            <a:noFill/>
          </a:ln>
        </p:spPr>
      </p:pic>
      <p:sp>
        <p:nvSpPr>
          <p:cNvPr id="1899" name="Google Shape;1899;p120"/>
          <p:cNvSpPr/>
          <p:nvPr/>
        </p:nvSpPr>
        <p:spPr>
          <a:xfrm>
            <a:off x="703263" y="2884636"/>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hoặc đơn giản hơn như dưới đây.</a:t>
            </a:r>
            <a:endParaRPr sz="1300">
              <a:solidFill>
                <a:srgbClr val="262626"/>
              </a:solidFill>
              <a:latin typeface="Arial"/>
              <a:ea typeface="Arial"/>
              <a:cs typeface="Arial"/>
              <a:sym typeface="Arial"/>
            </a:endParaRPr>
          </a:p>
        </p:txBody>
      </p:sp>
      <p:pic>
        <p:nvPicPr>
          <p:cNvPr id="1900" name="Google Shape;1900;p120"/>
          <p:cNvPicPr preferRelativeResize="0"/>
          <p:nvPr/>
        </p:nvPicPr>
        <p:blipFill rotWithShape="1">
          <a:blip r:embed="rId4">
            <a:alphaModFix/>
          </a:blip>
          <a:srcRect b="0" l="0" r="0" t="0"/>
          <a:stretch/>
        </p:blipFill>
        <p:spPr>
          <a:xfrm>
            <a:off x="703263" y="3238219"/>
            <a:ext cx="6339706" cy="29196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21"/>
          <p:cNvSpPr/>
          <p:nvPr/>
        </p:nvSpPr>
        <p:spPr>
          <a:xfrm>
            <a:off x="416128" y="444866"/>
            <a:ext cx="796294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907" name="Google Shape;1907;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908" name="Google Shape;1908;p12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Lỗi: EACCES: quyền bị từ chối, quyền truy cập '/usr/local/lib/node_modules’(1)</a:t>
            </a:r>
            <a:endParaRPr/>
          </a:p>
        </p:txBody>
      </p:sp>
      <p:sp>
        <p:nvSpPr>
          <p:cNvPr id="1909" name="Google Shape;1909;p121"/>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đổi quyền của bạn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tiên, hãy kiểm tra xem ai sở hữu thư mục.</a:t>
            </a:r>
            <a:endParaRPr sz="1300">
              <a:solidFill>
                <a:srgbClr val="262626"/>
              </a:solidFill>
              <a:latin typeface="Arial"/>
              <a:ea typeface="Arial"/>
              <a:cs typeface="Arial"/>
              <a:sym typeface="Arial"/>
            </a:endParaRPr>
          </a:p>
        </p:txBody>
      </p:sp>
      <p:grpSp>
        <p:nvGrpSpPr>
          <p:cNvPr id="1910" name="Google Shape;1910;p121"/>
          <p:cNvGrpSpPr/>
          <p:nvPr/>
        </p:nvGrpSpPr>
        <p:grpSpPr>
          <a:xfrm>
            <a:off x="703263" y="2414127"/>
            <a:ext cx="4248150" cy="276999"/>
            <a:chOff x="3716526" y="2460828"/>
            <a:chExt cx="4248150" cy="276999"/>
          </a:xfrm>
        </p:grpSpPr>
        <p:sp>
          <p:nvSpPr>
            <p:cNvPr id="1911" name="Google Shape;1911;p121"/>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 -la /usr/local/lib/node_modules</a:t>
              </a:r>
              <a:endParaRPr sz="1200">
                <a:solidFill>
                  <a:schemeClr val="lt1"/>
                </a:solidFill>
                <a:latin typeface="Arial"/>
                <a:ea typeface="Arial"/>
                <a:cs typeface="Arial"/>
                <a:sym typeface="Arial"/>
              </a:endParaRPr>
            </a:p>
          </p:txBody>
        </p:sp>
        <p:sp>
          <p:nvSpPr>
            <p:cNvPr id="1912" name="Google Shape;1912;p121"/>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913" name="Google Shape;1913;p121"/>
          <p:cNvSpPr/>
          <p:nvPr/>
        </p:nvSpPr>
        <p:spPr>
          <a:xfrm>
            <a:off x="703263" y="276603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đang từ chối quyền truy cập vì thư mục node_module được sở hữu bởi root.</a:t>
            </a:r>
            <a:endParaRPr sz="1300">
              <a:solidFill>
                <a:srgbClr val="262626"/>
              </a:solidFill>
              <a:latin typeface="Arial"/>
              <a:ea typeface="Arial"/>
              <a:cs typeface="Arial"/>
              <a:sym typeface="Arial"/>
            </a:endParaRPr>
          </a:p>
        </p:txBody>
      </p:sp>
      <p:grpSp>
        <p:nvGrpSpPr>
          <p:cNvPr id="1914" name="Google Shape;1914;p121"/>
          <p:cNvGrpSpPr/>
          <p:nvPr/>
        </p:nvGrpSpPr>
        <p:grpSpPr>
          <a:xfrm>
            <a:off x="703263" y="3152001"/>
            <a:ext cx="5335587" cy="276999"/>
            <a:chOff x="3716526" y="2460828"/>
            <a:chExt cx="5335587" cy="276999"/>
          </a:xfrm>
        </p:grpSpPr>
        <p:sp>
          <p:nvSpPr>
            <p:cNvPr id="1915" name="Google Shape;1915;p121"/>
            <p:cNvSpPr txBox="1"/>
            <p:nvPr/>
          </p:nvSpPr>
          <p:spPr>
            <a:xfrm>
              <a:off x="3800649" y="2460828"/>
              <a:ext cx="52514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drwxr-xr-x   3 root    wheel  102 Jun 24 23:24 node_modules</a:t>
              </a:r>
              <a:endParaRPr sz="1200">
                <a:solidFill>
                  <a:schemeClr val="lt1"/>
                </a:solidFill>
                <a:latin typeface="Arial"/>
                <a:ea typeface="Arial"/>
                <a:cs typeface="Arial"/>
                <a:sym typeface="Arial"/>
              </a:endParaRPr>
            </a:p>
          </p:txBody>
        </p:sp>
        <p:sp>
          <p:nvSpPr>
            <p:cNvPr id="1916" name="Google Shape;1916;p121"/>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917" name="Google Shape;1917;p121"/>
          <p:cNvSpPr/>
          <p:nvPr/>
        </p:nvSpPr>
        <p:spPr>
          <a:xfrm>
            <a:off x="703263" y="3573826"/>
            <a:ext cx="8496300"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vậy, điều này cần được thay đổi bằng cách thay đổi quyền root thành người dùng của bạn, nhưng trước tiên, hãy chạy lệnh bên dưới để kiểm tra tình trạng người dùng hiện tại </a:t>
            </a:r>
            <a:r>
              <a:rPr lang="en-US" sz="1300">
                <a:solidFill>
                  <a:srgbClr val="0033FF"/>
                </a:solidFill>
                <a:latin typeface="Arial"/>
                <a:ea typeface="Arial"/>
                <a:cs typeface="Arial"/>
                <a:sym typeface="Arial"/>
              </a:rPr>
              <a:t>Làm cách nào để biết tên của người dùng đang hoạt động thông qua dòng lệnh trong OS X?</a:t>
            </a:r>
            <a:endParaRPr b="1" sz="1300">
              <a:solidFill>
                <a:srgbClr val="0033FF"/>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grpSp>
        <p:nvGrpSpPr>
          <p:cNvPr id="1923" name="Google Shape;1923;p122"/>
          <p:cNvGrpSpPr/>
          <p:nvPr/>
        </p:nvGrpSpPr>
        <p:grpSpPr>
          <a:xfrm>
            <a:off x="703263" y="2137128"/>
            <a:ext cx="1773237" cy="276999"/>
            <a:chOff x="3716526" y="2460828"/>
            <a:chExt cx="1773237" cy="276999"/>
          </a:xfrm>
        </p:grpSpPr>
        <p:sp>
          <p:nvSpPr>
            <p:cNvPr id="1924" name="Google Shape;1924;p122"/>
            <p:cNvSpPr txBox="1"/>
            <p:nvPr/>
          </p:nvSpPr>
          <p:spPr>
            <a:xfrm>
              <a:off x="3791125" y="2460828"/>
              <a:ext cx="1698638"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id -un</a:t>
              </a:r>
              <a:endParaRPr/>
            </a:p>
          </p:txBody>
        </p:sp>
        <p:sp>
          <p:nvSpPr>
            <p:cNvPr id="1925" name="Google Shape;1925;p12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1926" name="Google Shape;1926;p122"/>
          <p:cNvSpPr/>
          <p:nvPr/>
        </p:nvSpPr>
        <p:spPr>
          <a:xfrm>
            <a:off x="416128" y="444866"/>
            <a:ext cx="813878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927" name="Google Shape;1927;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928" name="Google Shape;1928;p12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Lỗi: EACCES: quyền bị từ chối, quyền truy cập '/usr/local/lib/node_modules’(2)</a:t>
            </a:r>
            <a:endParaRPr/>
          </a:p>
        </p:txBody>
      </p:sp>
      <p:sp>
        <p:nvSpPr>
          <p:cNvPr id="1929" name="Google Shape;1929;p122"/>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id –un </a:t>
            </a:r>
            <a:r>
              <a:rPr lang="en-US" sz="1300">
                <a:solidFill>
                  <a:srgbClr val="262626"/>
                </a:solidFill>
                <a:latin typeface="Arial"/>
                <a:ea typeface="Arial"/>
                <a:cs typeface="Arial"/>
                <a:sym typeface="Arial"/>
              </a:rPr>
              <a:t>HOẶC </a:t>
            </a:r>
            <a:r>
              <a:rPr b="1" lang="en-US" sz="1300">
                <a:solidFill>
                  <a:srgbClr val="0033FF"/>
                </a:solidFill>
                <a:latin typeface="Arial"/>
                <a:ea typeface="Arial"/>
                <a:cs typeface="Arial"/>
                <a:sym typeface="Arial"/>
              </a:rPr>
              <a:t>whoami</a:t>
            </a:r>
            <a:endParaRPr b="1" sz="1300">
              <a:solidFill>
                <a:srgbClr val="0033FF"/>
              </a:solidFill>
              <a:latin typeface="Arial"/>
              <a:ea typeface="Arial"/>
              <a:cs typeface="Arial"/>
              <a:sym typeface="Arial"/>
            </a:endParaRPr>
          </a:p>
        </p:txBody>
      </p:sp>
      <p:sp>
        <p:nvSpPr>
          <p:cNvPr id="1930" name="Google Shape;1930;p122"/>
          <p:cNvSpPr/>
          <p:nvPr/>
        </p:nvSpPr>
        <p:spPr>
          <a:xfrm>
            <a:off x="703263" y="259332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đó, thay đổi người sở hữu</a:t>
            </a:r>
            <a:endParaRPr sz="1300">
              <a:solidFill>
                <a:srgbClr val="262626"/>
              </a:solidFill>
              <a:latin typeface="Arial"/>
              <a:ea typeface="Arial"/>
              <a:cs typeface="Arial"/>
              <a:sym typeface="Arial"/>
            </a:endParaRPr>
          </a:p>
        </p:txBody>
      </p:sp>
      <p:grpSp>
        <p:nvGrpSpPr>
          <p:cNvPr id="1931" name="Google Shape;1931;p122"/>
          <p:cNvGrpSpPr/>
          <p:nvPr/>
        </p:nvGrpSpPr>
        <p:grpSpPr>
          <a:xfrm>
            <a:off x="703263" y="2979288"/>
            <a:ext cx="5335587" cy="276999"/>
            <a:chOff x="3716526" y="2460828"/>
            <a:chExt cx="5335587" cy="276999"/>
          </a:xfrm>
        </p:grpSpPr>
        <p:sp>
          <p:nvSpPr>
            <p:cNvPr id="1932" name="Google Shape;1932;p122"/>
            <p:cNvSpPr txBox="1"/>
            <p:nvPr/>
          </p:nvSpPr>
          <p:spPr>
            <a:xfrm>
              <a:off x="3800649" y="2460828"/>
              <a:ext cx="52514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chown -R [owner]:[owner] /usr/local/lib/node_modules</a:t>
              </a:r>
              <a:endParaRPr sz="1200">
                <a:solidFill>
                  <a:schemeClr val="lt1"/>
                </a:solidFill>
                <a:latin typeface="Arial"/>
                <a:ea typeface="Arial"/>
                <a:cs typeface="Arial"/>
                <a:sym typeface="Arial"/>
              </a:endParaRPr>
            </a:p>
          </p:txBody>
        </p:sp>
        <p:sp>
          <p:nvSpPr>
            <p:cNvPr id="1933" name="Google Shape;1933;p12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grpSp>
        <p:nvGrpSpPr>
          <p:cNvPr id="1934" name="Google Shape;1934;p122"/>
          <p:cNvGrpSpPr/>
          <p:nvPr/>
        </p:nvGrpSpPr>
        <p:grpSpPr>
          <a:xfrm>
            <a:off x="2659049" y="2137128"/>
            <a:ext cx="1773237" cy="276999"/>
            <a:chOff x="3716526" y="2460828"/>
            <a:chExt cx="1773237" cy="276999"/>
          </a:xfrm>
        </p:grpSpPr>
        <p:sp>
          <p:nvSpPr>
            <p:cNvPr id="1935" name="Google Shape;1935;p122"/>
            <p:cNvSpPr txBox="1"/>
            <p:nvPr/>
          </p:nvSpPr>
          <p:spPr>
            <a:xfrm>
              <a:off x="3791125" y="2460828"/>
              <a:ext cx="1698638"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whoami</a:t>
              </a:r>
              <a:endParaRPr sz="1200">
                <a:solidFill>
                  <a:schemeClr val="lt1"/>
                </a:solidFill>
                <a:latin typeface="Arial"/>
                <a:ea typeface="Arial"/>
                <a:cs typeface="Arial"/>
                <a:sym typeface="Arial"/>
              </a:endParaRPr>
            </a:p>
          </p:txBody>
        </p:sp>
        <p:sp>
          <p:nvSpPr>
            <p:cNvPr id="1936" name="Google Shape;1936;p12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1937" name="Google Shape;1937;p122"/>
          <p:cNvSpPr/>
          <p:nvPr/>
        </p:nvSpPr>
        <p:spPr>
          <a:xfrm>
            <a:off x="685800" y="3262767"/>
            <a:ext cx="8513763" cy="345427"/>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Hoặc</a:t>
            </a:r>
            <a:endParaRPr sz="1300">
              <a:solidFill>
                <a:srgbClr val="262626"/>
              </a:solidFill>
              <a:latin typeface="Arial"/>
              <a:ea typeface="Arial"/>
              <a:cs typeface="Arial"/>
              <a:sym typeface="Arial"/>
            </a:endParaRPr>
          </a:p>
        </p:txBody>
      </p:sp>
      <p:grpSp>
        <p:nvGrpSpPr>
          <p:cNvPr id="1938" name="Google Shape;1938;p122"/>
          <p:cNvGrpSpPr/>
          <p:nvPr/>
        </p:nvGrpSpPr>
        <p:grpSpPr>
          <a:xfrm>
            <a:off x="703263" y="3648734"/>
            <a:ext cx="5335587" cy="276999"/>
            <a:chOff x="3716526" y="2460828"/>
            <a:chExt cx="5335587" cy="276999"/>
          </a:xfrm>
        </p:grpSpPr>
        <p:sp>
          <p:nvSpPr>
            <p:cNvPr id="1939" name="Google Shape;1939;p122"/>
            <p:cNvSpPr txBox="1"/>
            <p:nvPr/>
          </p:nvSpPr>
          <p:spPr>
            <a:xfrm>
              <a:off x="3800649" y="2460828"/>
              <a:ext cx="52514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chown -R ownerName: /usr/local/lib/node_modulest</a:t>
              </a:r>
              <a:endParaRPr sz="1200">
                <a:solidFill>
                  <a:schemeClr val="lt1"/>
                </a:solidFill>
                <a:latin typeface="Arial"/>
                <a:ea typeface="Arial"/>
                <a:cs typeface="Arial"/>
                <a:sym typeface="Arial"/>
              </a:endParaRPr>
            </a:p>
          </p:txBody>
        </p:sp>
        <p:sp>
          <p:nvSpPr>
            <p:cNvPr id="1940" name="Google Shape;1940;p12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23"/>
          <p:cNvSpPr/>
          <p:nvPr/>
        </p:nvSpPr>
        <p:spPr>
          <a:xfrm>
            <a:off x="416128" y="444866"/>
            <a:ext cx="789260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947" name="Google Shape;1947;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948" name="Google Shape;1948;p12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lỗi ENOSPC</a:t>
            </a:r>
            <a:endParaRPr/>
          </a:p>
        </p:txBody>
      </p:sp>
      <p:sp>
        <p:nvSpPr>
          <p:cNvPr id="1949" name="Google Shape;1949;p123"/>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“ENOSPC" có nghĩa là không có dung lượng trống trên ổ đĩa.</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lệnh dưới đây để tránh ENOSPC.</a:t>
            </a:r>
            <a:endParaRPr sz="1300">
              <a:solidFill>
                <a:srgbClr val="262626"/>
              </a:solidFill>
              <a:latin typeface="Arial"/>
              <a:ea typeface="Arial"/>
              <a:cs typeface="Arial"/>
              <a:sym typeface="Arial"/>
            </a:endParaRPr>
          </a:p>
        </p:txBody>
      </p:sp>
      <p:grpSp>
        <p:nvGrpSpPr>
          <p:cNvPr id="1950" name="Google Shape;1950;p123"/>
          <p:cNvGrpSpPr/>
          <p:nvPr/>
        </p:nvGrpSpPr>
        <p:grpSpPr>
          <a:xfrm>
            <a:off x="703263" y="2439775"/>
            <a:ext cx="6461141" cy="276999"/>
            <a:chOff x="3716526" y="2460828"/>
            <a:chExt cx="6461141" cy="276999"/>
          </a:xfrm>
        </p:grpSpPr>
        <p:sp>
          <p:nvSpPr>
            <p:cNvPr id="1951" name="Google Shape;1951;p123"/>
            <p:cNvSpPr txBox="1"/>
            <p:nvPr/>
          </p:nvSpPr>
          <p:spPr>
            <a:xfrm>
              <a:off x="3800649" y="2460828"/>
              <a:ext cx="6377018"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echo fs.inotify.max_user_watches=524288 | sudo tee -a /etc/sysctl.conf &amp;&amp; sudo sysctl -p</a:t>
              </a:r>
              <a:endParaRPr/>
            </a:p>
          </p:txBody>
        </p:sp>
        <p:sp>
          <p:nvSpPr>
            <p:cNvPr id="1952" name="Google Shape;1952;p12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1953" name="Google Shape;1953;p123"/>
          <p:cNvSpPr/>
          <p:nvPr/>
        </p:nvSpPr>
        <p:spPr>
          <a:xfrm>
            <a:off x="685800" y="2872242"/>
            <a:ext cx="8513763"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Arch Linux, hãy thêm lệnh bên dưới vào /etc/sysctl.d/99-sysctl.conf.</a:t>
            </a:r>
            <a:endParaRPr sz="1300">
              <a:solidFill>
                <a:srgbClr val="262626"/>
              </a:solidFill>
              <a:latin typeface="Arial"/>
              <a:ea typeface="Arial"/>
              <a:cs typeface="Arial"/>
              <a:sym typeface="Arial"/>
            </a:endParaRPr>
          </a:p>
        </p:txBody>
      </p:sp>
      <p:grpSp>
        <p:nvGrpSpPr>
          <p:cNvPr id="1954" name="Google Shape;1954;p123"/>
          <p:cNvGrpSpPr/>
          <p:nvPr/>
        </p:nvGrpSpPr>
        <p:grpSpPr>
          <a:xfrm>
            <a:off x="703263" y="3258209"/>
            <a:ext cx="5335587" cy="276999"/>
            <a:chOff x="3716526" y="2460828"/>
            <a:chExt cx="5335587" cy="276999"/>
          </a:xfrm>
        </p:grpSpPr>
        <p:sp>
          <p:nvSpPr>
            <p:cNvPr id="1955" name="Google Shape;1955;p123"/>
            <p:cNvSpPr txBox="1"/>
            <p:nvPr/>
          </p:nvSpPr>
          <p:spPr>
            <a:xfrm>
              <a:off x="3800649" y="2460828"/>
              <a:ext cx="52514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fs.inotify.max_user_watches=524288</a:t>
              </a:r>
              <a:endParaRPr/>
            </a:p>
          </p:txBody>
        </p:sp>
        <p:sp>
          <p:nvSpPr>
            <p:cNvPr id="1956" name="Google Shape;1956;p12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1957" name="Google Shape;1957;p123"/>
          <p:cNvSpPr/>
          <p:nvPr/>
        </p:nvSpPr>
        <p:spPr>
          <a:xfrm>
            <a:off x="685800" y="3690676"/>
            <a:ext cx="8513763"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thực hiện:</a:t>
            </a:r>
            <a:endParaRPr/>
          </a:p>
        </p:txBody>
      </p:sp>
      <p:grpSp>
        <p:nvGrpSpPr>
          <p:cNvPr id="1958" name="Google Shape;1958;p123"/>
          <p:cNvGrpSpPr/>
          <p:nvPr/>
        </p:nvGrpSpPr>
        <p:grpSpPr>
          <a:xfrm>
            <a:off x="703263" y="4076643"/>
            <a:ext cx="5335587" cy="276999"/>
            <a:chOff x="3716526" y="2460828"/>
            <a:chExt cx="5335587" cy="276999"/>
          </a:xfrm>
        </p:grpSpPr>
        <p:sp>
          <p:nvSpPr>
            <p:cNvPr id="1959" name="Google Shape;1959;p123"/>
            <p:cNvSpPr txBox="1"/>
            <p:nvPr/>
          </p:nvSpPr>
          <p:spPr>
            <a:xfrm>
              <a:off x="3800649" y="2460828"/>
              <a:ext cx="52514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sysctl --system</a:t>
              </a:r>
              <a:endParaRPr/>
            </a:p>
          </p:txBody>
        </p:sp>
        <p:sp>
          <p:nvSpPr>
            <p:cNvPr id="1960" name="Google Shape;1960;p123"/>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24"/>
          <p:cNvSpPr/>
          <p:nvPr/>
        </p:nvSpPr>
        <p:spPr>
          <a:xfrm>
            <a:off x="416128" y="444866"/>
            <a:ext cx="7866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967" name="Google Shape;1967;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968" name="Google Shape;1968;p12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Lỗi: Không thể đặt tiêu đề sau khi được gửi tới máy khách hàng</a:t>
            </a:r>
            <a:endParaRPr sz="1400">
              <a:solidFill>
                <a:schemeClr val="dk1"/>
              </a:solidFill>
              <a:latin typeface="Arial"/>
              <a:ea typeface="Arial"/>
              <a:cs typeface="Arial"/>
              <a:sym typeface="Arial"/>
            </a:endParaRPr>
          </a:p>
        </p:txBody>
      </p:sp>
      <p:sp>
        <p:nvSpPr>
          <p:cNvPr id="1969" name="Google Shape;1969;p124"/>
          <p:cNvSpPr/>
          <p:nvPr/>
        </p:nvSpPr>
        <p:spPr>
          <a:xfrm>
            <a:off x="703263" y="1751161"/>
            <a:ext cx="8496300"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Khắc phục sự cố này hoạt động bNode.js 4.10 và Express 2.4.3.</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tượng </a:t>
            </a:r>
            <a:r>
              <a:rPr b="1" lang="en-US" sz="1300">
                <a:solidFill>
                  <a:srgbClr val="0033FF"/>
                </a:solidFill>
                <a:latin typeface="Arial"/>
                <a:ea typeface="Arial"/>
                <a:cs typeface="Arial"/>
                <a:sym typeface="Arial"/>
              </a:rPr>
              <a:t>res</a:t>
            </a:r>
            <a:r>
              <a:rPr lang="en-US" sz="1300">
                <a:solidFill>
                  <a:srgbClr val="262626"/>
                </a:solidFill>
                <a:latin typeface="Arial"/>
                <a:ea typeface="Arial"/>
                <a:cs typeface="Arial"/>
                <a:sym typeface="Arial"/>
              </a:rPr>
              <a:t> trong Express là một tập con </a:t>
            </a:r>
            <a:r>
              <a:rPr lang="en-US" sz="1300">
                <a:solidFill>
                  <a:srgbClr val="0033FF"/>
                </a:solidFill>
                <a:latin typeface="Arial"/>
                <a:ea typeface="Arial"/>
                <a:cs typeface="Arial"/>
                <a:sym typeface="Arial"/>
              </a:rPr>
              <a:t>của </a:t>
            </a:r>
            <a:r>
              <a:rPr b="1" lang="en-US" sz="1300">
                <a:solidFill>
                  <a:srgbClr val="0033FF"/>
                </a:solidFill>
                <a:latin typeface="Arial"/>
                <a:ea typeface="Arial"/>
                <a:cs typeface="Arial"/>
                <a:sym typeface="Arial"/>
              </a:rPr>
              <a:t>httpServerResponse</a:t>
            </a:r>
            <a:r>
              <a:rPr lang="en-US" sz="1300">
                <a:solidFill>
                  <a:srgbClr val="0033FF"/>
                </a:solidFill>
                <a:latin typeface="Arial"/>
                <a:ea typeface="Arial"/>
                <a:cs typeface="Arial"/>
                <a:sym typeface="Arial"/>
              </a:rPr>
              <a:t>. </a:t>
            </a:r>
            <a:r>
              <a:rPr lang="en-US" sz="1300">
                <a:solidFill>
                  <a:srgbClr val="262626"/>
                </a:solidFill>
                <a:latin typeface="Arial"/>
                <a:ea typeface="Arial"/>
                <a:cs typeface="Arial"/>
                <a:sym typeface="Arial"/>
              </a:rPr>
              <a:t>của Node.js (đọc nguồn http.js). Bạn được phép gọi </a:t>
            </a:r>
            <a:r>
              <a:rPr b="1" lang="en-US" sz="1300">
                <a:solidFill>
                  <a:srgbClr val="0033FF"/>
                </a:solidFill>
                <a:latin typeface="Arial"/>
                <a:ea typeface="Arial"/>
                <a:cs typeface="Arial"/>
                <a:sym typeface="Arial"/>
              </a:rPr>
              <a:t>res.setHeader(tên, giá trị)</a:t>
            </a:r>
            <a:r>
              <a:rPr lang="en-US" sz="1300">
                <a:solidFill>
                  <a:srgbClr val="0033FF"/>
                </a:solidFill>
                <a:latin typeface="Arial"/>
                <a:ea typeface="Arial"/>
                <a:cs typeface="Arial"/>
                <a:sym typeface="Arial"/>
              </a:rPr>
              <a:t> </a:t>
            </a:r>
            <a:r>
              <a:rPr lang="en-US" sz="1300">
                <a:solidFill>
                  <a:srgbClr val="262626"/>
                </a:solidFill>
                <a:latin typeface="Arial"/>
                <a:ea typeface="Arial"/>
                <a:cs typeface="Arial"/>
                <a:sym typeface="Arial"/>
              </a:rPr>
              <a:t>bao nhiêu lần tùy thích cho đến khi bạn gọi </a:t>
            </a:r>
            <a:r>
              <a:rPr b="1" lang="en-US" sz="1300">
                <a:solidFill>
                  <a:srgbClr val="0033FF"/>
                </a:solidFill>
                <a:latin typeface="Arial"/>
                <a:ea typeface="Arial"/>
                <a:cs typeface="Arial"/>
                <a:sym typeface="Arial"/>
              </a:rPr>
              <a:t>res.writeHead(statusCode</a:t>
            </a:r>
            <a:r>
              <a:rPr lang="en-US" sz="1300">
                <a:solidFill>
                  <a:srgbClr val="0033FF"/>
                </a:solidFill>
                <a:latin typeface="Arial"/>
                <a:ea typeface="Arial"/>
                <a:cs typeface="Arial"/>
                <a:sym typeface="Arial"/>
              </a:rPr>
              <a:t>)</a:t>
            </a:r>
            <a:r>
              <a:rPr lang="en-US" sz="1300">
                <a:solidFill>
                  <a:srgbClr val="262626"/>
                </a:solidFill>
                <a:latin typeface="Arial"/>
                <a:ea typeface="Arial"/>
                <a:cs typeface="Arial"/>
                <a:sym typeface="Arial"/>
              </a:rPr>
              <a:t>. Sau </a:t>
            </a:r>
            <a:r>
              <a:rPr b="1" lang="en-US" sz="1300">
                <a:solidFill>
                  <a:srgbClr val="0033FF"/>
                </a:solidFill>
                <a:latin typeface="Arial"/>
                <a:ea typeface="Arial"/>
                <a:cs typeface="Arial"/>
                <a:sym typeface="Arial"/>
              </a:rPr>
              <a:t>writeHead</a:t>
            </a:r>
            <a:r>
              <a:rPr lang="en-US" sz="1300">
                <a:solidFill>
                  <a:srgbClr val="262626"/>
                </a:solidFill>
                <a:latin typeface="Arial"/>
                <a:ea typeface="Arial"/>
                <a:cs typeface="Arial"/>
                <a:sym typeface="Arial"/>
              </a:rPr>
              <a:t>, các tiêu đề được đưa vào và bạn chỉ có thể gọi </a:t>
            </a:r>
            <a:r>
              <a:rPr b="1" lang="en-US" sz="1300">
                <a:solidFill>
                  <a:srgbClr val="0033FF"/>
                </a:solidFill>
                <a:latin typeface="Arial"/>
                <a:ea typeface="Arial"/>
                <a:cs typeface="Arial"/>
                <a:sym typeface="Arial"/>
              </a:rPr>
              <a:t>res.write(data) </a:t>
            </a:r>
            <a:r>
              <a:rPr lang="en-US" sz="1300">
                <a:solidFill>
                  <a:srgbClr val="262626"/>
                </a:solidFill>
                <a:latin typeface="Arial"/>
                <a:ea typeface="Arial"/>
                <a:cs typeface="Arial"/>
                <a:sym typeface="Arial"/>
              </a:rPr>
              <a:t>và cuối cùng là </a:t>
            </a:r>
            <a:r>
              <a:rPr b="1" lang="en-US" sz="1300">
                <a:solidFill>
                  <a:srgbClr val="0033FF"/>
                </a:solidFill>
                <a:latin typeface="Arial"/>
                <a:ea typeface="Arial"/>
                <a:cs typeface="Arial"/>
                <a:sym typeface="Arial"/>
              </a:rPr>
              <a:t>res.end(data).</a:t>
            </a:r>
            <a:endParaRPr b="1" sz="1300">
              <a:solidFill>
                <a:srgbClr val="0033FF"/>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Lỗi "Lỗi: Không thể đặt tiêu đề sau khi được gửi." có nghĩa là bạn đã ở trạng thái Đang thực hiện hoặc Đã hoàn thành, nhưng một số chức năng đã cố đặt tiêu đề hoặc Mã trạng thái. Khi bạn thấy lỗi này, hãy cố gắng tìm kiếm bất kỳ thứ gì cố gắng gửi tiêu đề sau khi một phần nội dung đã được viết.</a:t>
            </a:r>
            <a:endParaRPr sz="1300">
              <a:solidFill>
                <a:srgbClr val="262626"/>
              </a:solidFill>
              <a:latin typeface="Arial"/>
              <a:ea typeface="Arial"/>
              <a:cs typeface="Arial"/>
              <a:sym typeface="Arial"/>
            </a:endParaRPr>
          </a:p>
        </p:txBody>
      </p:sp>
      <p:grpSp>
        <p:nvGrpSpPr>
          <p:cNvPr id="1970" name="Google Shape;1970;p124"/>
          <p:cNvGrpSpPr/>
          <p:nvPr/>
        </p:nvGrpSpPr>
        <p:grpSpPr>
          <a:xfrm>
            <a:off x="882708" y="3517453"/>
            <a:ext cx="8137409" cy="200055"/>
            <a:chOff x="712182" y="1757635"/>
            <a:chExt cx="8137409" cy="200055"/>
          </a:xfrm>
        </p:grpSpPr>
        <p:sp>
          <p:nvSpPr>
            <p:cNvPr id="1971" name="Google Shape;1971;p124"/>
            <p:cNvSpPr/>
            <p:nvPr/>
          </p:nvSpPr>
          <p:spPr>
            <a:xfrm>
              <a:off x="1095271" y="1757635"/>
              <a:ext cx="7754320"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tìm kiếm các Callbacks lại vô tình được gọi hai lần hoặc bất kỳ lỗi nào xảy ra sau khi nội dung được gửi.</a:t>
              </a:r>
              <a:endParaRPr sz="1300">
                <a:solidFill>
                  <a:srgbClr val="262626"/>
                </a:solidFill>
                <a:latin typeface="Arial"/>
                <a:ea typeface="Arial"/>
                <a:cs typeface="Arial"/>
                <a:sym typeface="Arial"/>
              </a:endParaRPr>
            </a:p>
          </p:txBody>
        </p:sp>
        <p:sp>
          <p:nvSpPr>
            <p:cNvPr id="1972" name="Google Shape;1972;p124"/>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125"/>
          <p:cNvSpPr/>
          <p:nvPr/>
        </p:nvSpPr>
        <p:spPr>
          <a:xfrm>
            <a:off x="416128" y="444866"/>
            <a:ext cx="812999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1979" name="Google Shape;1979;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1980" name="Google Shape;1980;p12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Cách khắc phục lỗi npm "npm ERR! code ELIFECYCLE"</a:t>
            </a:r>
            <a:endParaRPr/>
          </a:p>
        </p:txBody>
      </p:sp>
      <p:sp>
        <p:nvSpPr>
          <p:cNvPr id="1981" name="Google Shape;1981;p125"/>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gặp mã lỗi ELFECYCLE khi chạy npm start:</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Bước 1</a:t>
            </a:r>
            <a:endParaRPr/>
          </a:p>
        </p:txBody>
      </p:sp>
      <p:grpSp>
        <p:nvGrpSpPr>
          <p:cNvPr id="1982" name="Google Shape;1982;p125"/>
          <p:cNvGrpSpPr/>
          <p:nvPr/>
        </p:nvGrpSpPr>
        <p:grpSpPr>
          <a:xfrm>
            <a:off x="703263" y="2439775"/>
            <a:ext cx="4248150" cy="276999"/>
            <a:chOff x="3716526" y="2460828"/>
            <a:chExt cx="4248150" cy="276999"/>
          </a:xfrm>
        </p:grpSpPr>
        <p:sp>
          <p:nvSpPr>
            <p:cNvPr id="1983" name="Google Shape;1983;p125"/>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npm cache clean --force</a:t>
              </a:r>
              <a:endParaRPr/>
            </a:p>
          </p:txBody>
        </p:sp>
        <p:sp>
          <p:nvSpPr>
            <p:cNvPr id="1984" name="Google Shape;1984;p12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985" name="Google Shape;1985;p125"/>
          <p:cNvSpPr/>
          <p:nvPr/>
        </p:nvSpPr>
        <p:spPr>
          <a:xfrm>
            <a:off x="703263" y="2846536"/>
            <a:ext cx="8496300" cy="165347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Bước 2: Xóa thư mục node_modules bằng thư mục </a:t>
            </a:r>
            <a:r>
              <a:rPr lang="en-US" sz="1300">
                <a:solidFill>
                  <a:srgbClr val="0033FF"/>
                </a:solidFill>
                <a:latin typeface="Arial"/>
                <a:ea typeface="Arial"/>
                <a:cs typeface="Arial"/>
                <a:sym typeface="Arial"/>
              </a:rPr>
              <a:t>$ rm -rf node_modules (rmdir /S /Q node_modules </a:t>
            </a:r>
            <a:r>
              <a:rPr lang="en-US" sz="1300">
                <a:solidFill>
                  <a:srgbClr val="262626"/>
                </a:solidFill>
                <a:latin typeface="Arial"/>
                <a:ea typeface="Arial"/>
                <a:cs typeface="Arial"/>
                <a:sym typeface="Arial"/>
              </a:rPr>
              <a:t>trong windows) hoặc xóa thủ công bằng cách vào thư mục. Nhấp chuột phải &gt; xóa/di chuyển vào thùng rác. Nếu không cập nhật các gói của mình, bạn có thể xóa tệp pack-lock.json.</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Bước 3</a:t>
            </a:r>
            <a:endParaRPr/>
          </a:p>
        </p:txBody>
      </p:sp>
      <p:grpSp>
        <p:nvGrpSpPr>
          <p:cNvPr id="1986" name="Google Shape;1986;p125"/>
          <p:cNvGrpSpPr/>
          <p:nvPr/>
        </p:nvGrpSpPr>
        <p:grpSpPr>
          <a:xfrm>
            <a:off x="703263" y="4520483"/>
            <a:ext cx="4248150" cy="276999"/>
            <a:chOff x="3716526" y="2460828"/>
            <a:chExt cx="4248150" cy="276999"/>
          </a:xfrm>
        </p:grpSpPr>
        <p:sp>
          <p:nvSpPr>
            <p:cNvPr id="1987" name="Google Shape;1987;p125"/>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npm install</a:t>
              </a:r>
              <a:endParaRPr/>
            </a:p>
          </p:txBody>
        </p:sp>
        <p:sp>
          <p:nvSpPr>
            <p:cNvPr id="1988" name="Google Shape;1988;p12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989" name="Google Shape;1989;p125"/>
          <p:cNvSpPr/>
          <p:nvPr/>
        </p:nvSpPr>
        <p:spPr>
          <a:xfrm>
            <a:off x="703263" y="4967784"/>
            <a:ext cx="84963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Bước 4: Thử lại </a:t>
            </a:r>
            <a:endParaRPr/>
          </a:p>
        </p:txBody>
      </p:sp>
      <p:grpSp>
        <p:nvGrpSpPr>
          <p:cNvPr id="1990" name="Google Shape;1990;p125"/>
          <p:cNvGrpSpPr/>
          <p:nvPr/>
        </p:nvGrpSpPr>
        <p:grpSpPr>
          <a:xfrm>
            <a:off x="703263" y="5379713"/>
            <a:ext cx="4248150" cy="276999"/>
            <a:chOff x="3716526" y="2460828"/>
            <a:chExt cx="4248150" cy="276999"/>
          </a:xfrm>
        </p:grpSpPr>
        <p:sp>
          <p:nvSpPr>
            <p:cNvPr id="1991" name="Google Shape;1991;p125"/>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npm start</a:t>
              </a:r>
              <a:endParaRPr/>
            </a:p>
          </p:txBody>
        </p:sp>
        <p:sp>
          <p:nvSpPr>
            <p:cNvPr id="1992" name="Google Shape;1992;p12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grpSp>
        <p:nvGrpSpPr>
          <p:cNvPr id="1993" name="Google Shape;1993;p125"/>
          <p:cNvGrpSpPr/>
          <p:nvPr/>
        </p:nvGrpSpPr>
        <p:grpSpPr>
          <a:xfrm>
            <a:off x="703262" y="3662901"/>
            <a:ext cx="4248150" cy="276999"/>
            <a:chOff x="3716526" y="2460828"/>
            <a:chExt cx="4248150" cy="276999"/>
          </a:xfrm>
        </p:grpSpPr>
        <p:sp>
          <p:nvSpPr>
            <p:cNvPr id="1994" name="Google Shape;1994;p125"/>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rm -rf node_modules package-lock.json</a:t>
              </a:r>
              <a:endParaRPr sz="1200">
                <a:solidFill>
                  <a:schemeClr val="lt1"/>
                </a:solidFill>
                <a:latin typeface="Arial"/>
                <a:ea typeface="Arial"/>
                <a:cs typeface="Arial"/>
                <a:sym typeface="Arial"/>
              </a:endParaRPr>
            </a:p>
          </p:txBody>
        </p:sp>
        <p:sp>
          <p:nvSpPr>
            <p:cNvPr id="1995" name="Google Shape;1995;p12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26"/>
          <p:cNvSpPr/>
          <p:nvPr/>
        </p:nvSpPr>
        <p:spPr>
          <a:xfrm>
            <a:off x="416128" y="444866"/>
            <a:ext cx="825833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2002" name="Google Shape;2002;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03" name="Google Shape;2003;p126"/>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SyntaxError: Sử dụng const trong chế độ nghiệm ngặt</a:t>
            </a:r>
            <a:endParaRPr sz="1400">
              <a:solidFill>
                <a:schemeClr val="dk1"/>
              </a:solidFill>
              <a:latin typeface="Arial"/>
              <a:ea typeface="Arial"/>
              <a:cs typeface="Arial"/>
              <a:sym typeface="Arial"/>
            </a:endParaRPr>
          </a:p>
        </p:txBody>
      </p:sp>
      <p:sp>
        <p:nvSpPr>
          <p:cNvPr id="2004" name="Google Shape;2004;p126"/>
          <p:cNvSpPr/>
          <p:nvPr/>
        </p:nvSpPr>
        <p:spPr>
          <a:xfrm>
            <a:off x="703263" y="1751161"/>
            <a:ext cx="8496300" cy="387459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đang làm việc trong node.js và chúng tôi đang sử dụng nó giới hạn ở "chế độ nghiêm ngặt" trong một trong các tệp js. Có lỗi xảy ra khi cố gắng thực thi.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Answer Case 1 : Updating nodejs solved the issue: </a:t>
            </a:r>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Đáp án trường hợp 2:</a:t>
            </a:r>
            <a:endParaRPr/>
          </a:p>
        </p:txBody>
      </p:sp>
      <p:grpSp>
        <p:nvGrpSpPr>
          <p:cNvPr id="2005" name="Google Shape;2005;p126"/>
          <p:cNvGrpSpPr/>
          <p:nvPr/>
        </p:nvGrpSpPr>
        <p:grpSpPr>
          <a:xfrm>
            <a:off x="865102" y="2588704"/>
            <a:ext cx="4248150" cy="1015663"/>
            <a:chOff x="3716526" y="2460828"/>
            <a:chExt cx="4248150" cy="1015663"/>
          </a:xfrm>
        </p:grpSpPr>
        <p:sp>
          <p:nvSpPr>
            <p:cNvPr id="2006" name="Google Shape;2006;p126"/>
            <p:cNvSpPr txBox="1"/>
            <p:nvPr/>
          </p:nvSpPr>
          <p:spPr>
            <a:xfrm>
              <a:off x="3800649" y="2460828"/>
              <a:ext cx="4164027" cy="10156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FF00"/>
                  </a:solidFill>
                  <a:latin typeface="Arial"/>
                  <a:ea typeface="Arial"/>
                  <a:cs typeface="Arial"/>
                  <a:sym typeface="Arial"/>
                </a:rPr>
                <a:t>npm cache clean - f </a:t>
              </a:r>
              <a:endParaRPr/>
            </a:p>
            <a:p>
              <a:pPr indent="0" lvl="0" marL="0" marR="0" rtl="0" algn="l">
                <a:spcBef>
                  <a:spcPts val="0"/>
                </a:spcBef>
                <a:spcAft>
                  <a:spcPts val="0"/>
                </a:spcAft>
                <a:buNone/>
              </a:pPr>
              <a:r>
                <a:rPr lang="en-US" sz="1200">
                  <a:solidFill>
                    <a:srgbClr val="FFFF00"/>
                  </a:solidFill>
                  <a:latin typeface="Arial"/>
                  <a:ea typeface="Arial"/>
                  <a:cs typeface="Arial"/>
                  <a:sym typeface="Arial"/>
                </a:rPr>
                <a:t>sudo npm install - g n </a:t>
              </a:r>
              <a:endParaRPr/>
            </a:p>
            <a:p>
              <a:pPr indent="0" lvl="0" marL="0" marR="0" rtl="0" algn="l">
                <a:spcBef>
                  <a:spcPts val="0"/>
                </a:spcBef>
                <a:spcAft>
                  <a:spcPts val="0"/>
                </a:spcAft>
                <a:buNone/>
              </a:pPr>
              <a:r>
                <a:rPr lang="en-US" sz="1200">
                  <a:solidFill>
                    <a:srgbClr val="FFFF00"/>
                  </a:solidFill>
                  <a:latin typeface="Arial"/>
                  <a:ea typeface="Arial"/>
                  <a:cs typeface="Arial"/>
                  <a:sym typeface="Arial"/>
                </a:rPr>
                <a:t>sudo n stable             #or, $nvm install stable  </a:t>
              </a:r>
              <a:endParaRPr/>
            </a:p>
            <a:p>
              <a:pPr indent="0" lvl="0" marL="0" marR="0" rtl="0" algn="l">
                <a:spcBef>
                  <a:spcPts val="0"/>
                </a:spcBef>
                <a:spcAft>
                  <a:spcPts val="0"/>
                </a:spcAft>
                <a:buNone/>
              </a:pPr>
              <a:r>
                <a:rPr lang="en-US" sz="1200">
                  <a:solidFill>
                    <a:srgbClr val="FFFF00"/>
                  </a:solidFill>
                  <a:latin typeface="Arial"/>
                  <a:ea typeface="Arial"/>
                  <a:cs typeface="Arial"/>
                  <a:sym typeface="Arial"/>
                </a:rPr>
                <a:t>node--version </a:t>
              </a:r>
              <a:endParaRPr/>
            </a:p>
            <a:p>
              <a:pPr indent="0" lvl="0" marL="0" marR="0" rtl="0" algn="l">
                <a:spcBef>
                  <a:spcPts val="0"/>
                </a:spcBef>
                <a:spcAft>
                  <a:spcPts val="0"/>
                </a:spcAft>
                <a:buNone/>
              </a:pPr>
              <a:r>
                <a:rPr lang="en-US" sz="1200">
                  <a:solidFill>
                    <a:srgbClr val="FFFF00"/>
                  </a:solidFill>
                  <a:latin typeface="Arial"/>
                  <a:ea typeface="Arial"/>
                  <a:cs typeface="Arial"/>
                  <a:sym typeface="Arial"/>
                </a:rPr>
                <a:t>node app.js </a:t>
              </a:r>
              <a:endParaRPr/>
            </a:p>
          </p:txBody>
        </p:sp>
        <p:sp>
          <p:nvSpPr>
            <p:cNvPr id="2007" name="Google Shape;2007;p126"/>
            <p:cNvSpPr/>
            <p:nvPr/>
          </p:nvSpPr>
          <p:spPr>
            <a:xfrm>
              <a:off x="3716526" y="2460830"/>
              <a:ext cx="84123" cy="101379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grpSp>
        <p:nvGrpSpPr>
          <p:cNvPr id="2008" name="Google Shape;2008;p126"/>
          <p:cNvGrpSpPr/>
          <p:nvPr/>
        </p:nvGrpSpPr>
        <p:grpSpPr>
          <a:xfrm>
            <a:off x="861759" y="5625759"/>
            <a:ext cx="4248150" cy="461665"/>
            <a:chOff x="3716526" y="2460828"/>
            <a:chExt cx="4248150" cy="461665"/>
          </a:xfrm>
        </p:grpSpPr>
        <p:sp>
          <p:nvSpPr>
            <p:cNvPr id="2009" name="Google Shape;2009;p126"/>
            <p:cNvSpPr txBox="1"/>
            <p:nvPr/>
          </p:nvSpPr>
          <p:spPr>
            <a:xfrm>
              <a:off x="3800649" y="2460828"/>
              <a:ext cx="4164027"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FF00"/>
                  </a:solidFill>
                  <a:latin typeface="Arial"/>
                  <a:ea typeface="Arial"/>
                  <a:cs typeface="Arial"/>
                  <a:sym typeface="Arial"/>
                </a:rPr>
                <a:t>'use strict</a:t>
              </a:r>
              <a:r>
                <a:rPr lang="en-US" sz="1200">
                  <a:solidFill>
                    <a:schemeClr val="lt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const MAX_IMAGE_SIZE = 1024*1024; // 1 MB</a:t>
              </a:r>
              <a:endParaRPr/>
            </a:p>
          </p:txBody>
        </p:sp>
        <p:sp>
          <p:nvSpPr>
            <p:cNvPr id="2010" name="Google Shape;2010;p126"/>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2011" name="Google Shape;2011;p126"/>
          <p:cNvSpPr/>
          <p:nvPr/>
        </p:nvSpPr>
        <p:spPr>
          <a:xfrm>
            <a:off x="878181" y="3807018"/>
            <a:ext cx="8244245" cy="20005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6C727C"/>
              </a:buClr>
              <a:buSzPts val="1300"/>
              <a:buFont typeface="Arial"/>
              <a:buNone/>
            </a:pPr>
            <a:r>
              <a:rPr b="0" i="0" lang="en-US" sz="1300" u="none" cap="none" strike="noStrike">
                <a:solidFill>
                  <a:srgbClr val="6C727C"/>
                </a:solidFill>
                <a:latin typeface="Arial"/>
                <a:ea typeface="Arial"/>
                <a:cs typeface="Arial"/>
                <a:sym typeface="Arial"/>
              </a:rPr>
              <a:t>Cập nhật NodeJS giải quyết vấn đề này. Tuy nhiên, sau khi chạy  </a:t>
            </a:r>
            <a:r>
              <a:rPr b="1" i="0" lang="en-US" sz="1300" u="none" cap="none" strike="noStrike">
                <a:solidFill>
                  <a:srgbClr val="0033FF"/>
                </a:solidFill>
                <a:latin typeface="Arial"/>
                <a:ea typeface="Arial"/>
                <a:cs typeface="Arial"/>
                <a:sym typeface="Arial"/>
              </a:rPr>
              <a:t>$sudo npm install -g n </a:t>
            </a:r>
            <a:r>
              <a:rPr b="0" i="0" lang="en-US" sz="1300" u="none" cap="none" strike="noStrike">
                <a:solidFill>
                  <a:srgbClr val="6C727C"/>
                </a:solidFill>
                <a:latin typeface="Arial"/>
                <a:ea typeface="Arial"/>
                <a:cs typeface="Arial"/>
                <a:sym typeface="Arial"/>
              </a:rPr>
              <a:t>, bạn có thể gặp lỗi sau:</a:t>
            </a:r>
            <a:endParaRPr b="0" i="0" sz="1300" u="none" cap="none" strike="noStrike">
              <a:solidFill>
                <a:schemeClr val="dk1"/>
              </a:solidFill>
              <a:latin typeface="Arial"/>
              <a:ea typeface="Arial"/>
              <a:cs typeface="Arial"/>
              <a:sym typeface="Arial"/>
            </a:endParaRPr>
          </a:p>
        </p:txBody>
      </p:sp>
      <p:sp>
        <p:nvSpPr>
          <p:cNvPr id="2012" name="Google Shape;2012;p126"/>
          <p:cNvSpPr/>
          <p:nvPr/>
        </p:nvSpPr>
        <p:spPr>
          <a:xfrm>
            <a:off x="878181" y="4066032"/>
            <a:ext cx="8082939" cy="52917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15692"/>
              </a:buClr>
              <a:buSzPts val="1200"/>
              <a:buFont typeface="Arial"/>
              <a:buNone/>
            </a:pPr>
            <a:r>
              <a:rPr b="0" i="0" lang="en-US" sz="1200" u="none" cap="none" strike="noStrike">
                <a:solidFill>
                  <a:srgbClr val="015692"/>
                </a:solidFill>
                <a:latin typeface="Arial"/>
                <a:ea typeface="Arial"/>
                <a:cs typeface="Arial"/>
                <a:sym typeface="Arial"/>
              </a:rPr>
              <a:t>npm</a:t>
            </a:r>
            <a:r>
              <a:rPr b="0" i="0" lang="en-US" sz="1200" u="none" cap="none" strike="noStrike">
                <a:solidFill>
                  <a:srgbClr val="6C727C"/>
                </a:solidFill>
                <a:latin typeface="Arial"/>
                <a:ea typeface="Arial"/>
                <a:cs typeface="Arial"/>
                <a:sym typeface="Arial"/>
              </a:rPr>
              <a:t>: tái định vị </a:t>
            </a:r>
            <a:r>
              <a:rPr b="0" i="0" lang="en-US" sz="1200" u="none" cap="none" strike="noStrike">
                <a:solidFill>
                  <a:srgbClr val="015692"/>
                </a:solidFill>
                <a:latin typeface="Arial"/>
                <a:ea typeface="Arial"/>
                <a:cs typeface="Arial"/>
                <a:sym typeface="Arial"/>
              </a:rPr>
              <a:t>error</a:t>
            </a:r>
            <a:r>
              <a:rPr b="0" i="0" lang="en-US" sz="1200" u="none" cap="none" strike="noStrike">
                <a:solidFill>
                  <a:srgbClr val="6C727C"/>
                </a:solidFill>
                <a:latin typeface="Arial"/>
                <a:ea typeface="Arial"/>
                <a:cs typeface="Arial"/>
                <a:sym typeface="Arial"/>
              </a:rPr>
              <a:t>: </a:t>
            </a:r>
            <a:r>
              <a:rPr b="0" i="0" lang="en-US" sz="1200" u="none" cap="none" strike="noStrike">
                <a:solidFill>
                  <a:srgbClr val="015692"/>
                </a:solidFill>
                <a:latin typeface="Arial"/>
                <a:ea typeface="Arial"/>
                <a:cs typeface="Arial"/>
                <a:sym typeface="Arial"/>
              </a:rPr>
              <a:t>npm</a:t>
            </a:r>
            <a:r>
              <a:rPr b="0" i="0" lang="en-US" sz="1200" u="none" cap="none" strike="noStrike">
                <a:solidFill>
                  <a:srgbClr val="6C727C"/>
                </a:solidFill>
                <a:latin typeface="Arial"/>
                <a:ea typeface="Arial"/>
                <a:cs typeface="Arial"/>
                <a:sym typeface="Arial"/>
              </a:rPr>
              <a:t>: symbol SSL_set_cert_cb, phiên bản libssl.so </a:t>
            </a:r>
            <a:r>
              <a:rPr b="0" i="0" lang="en-US" sz="1200" u="none" cap="none" strike="noStrike">
                <a:solidFill>
                  <a:srgbClr val="B75501"/>
                </a:solidFill>
                <a:latin typeface="Arial"/>
                <a:ea typeface="Arial"/>
                <a:cs typeface="Arial"/>
                <a:sym typeface="Arial"/>
              </a:rPr>
              <a:t>.10</a:t>
            </a:r>
            <a:r>
              <a:rPr b="0" i="0" lang="en-US" sz="1200" u="none" cap="none" strike="noStrike">
                <a:solidFill>
                  <a:srgbClr val="6C727C"/>
                </a:solidFill>
                <a:latin typeface="Arial"/>
                <a:ea typeface="Arial"/>
                <a:cs typeface="Arial"/>
                <a:sym typeface="Arial"/>
              </a:rPr>
              <a:t> không được xác định trong tập tin libssl.so </a:t>
            </a:r>
            <a:r>
              <a:rPr b="0" i="0" lang="en-US" sz="1200" u="none" cap="none" strike="noStrike">
                <a:solidFill>
                  <a:srgbClr val="B75501"/>
                </a:solidFill>
                <a:latin typeface="Arial"/>
                <a:ea typeface="Arial"/>
                <a:cs typeface="Arial"/>
                <a:sym typeface="Arial"/>
              </a:rPr>
              <a:t>.10</a:t>
            </a:r>
            <a:r>
              <a:rPr b="0" i="0" lang="en-US" sz="1200" u="none" cap="none" strike="noStrike">
                <a:solidFill>
                  <a:srgbClr val="6C727C"/>
                </a:solidFill>
                <a:latin typeface="Arial"/>
                <a:ea typeface="Arial"/>
                <a:cs typeface="Arial"/>
                <a:sym typeface="Arial"/>
              </a:rPr>
              <a:t> </a:t>
            </a:r>
            <a:r>
              <a:rPr b="0" i="0" lang="en-US" sz="1200" u="none" cap="none" strike="noStrike">
                <a:solidFill>
                  <a:srgbClr val="015692"/>
                </a:solidFill>
                <a:latin typeface="Arial"/>
                <a:ea typeface="Arial"/>
                <a:cs typeface="Arial"/>
                <a:sym typeface="Arial"/>
              </a:rPr>
              <a:t>với </a:t>
            </a:r>
            <a:r>
              <a:rPr b="0" i="0" lang="en-US" sz="1200" u="none" cap="none" strike="noStrike">
                <a:solidFill>
                  <a:srgbClr val="595959"/>
                </a:solidFill>
                <a:latin typeface="Arial"/>
                <a:ea typeface="Arial"/>
                <a:cs typeface="Arial"/>
                <a:sym typeface="Arial"/>
              </a:rPr>
              <a:t>thời gian tham chiếu</a:t>
            </a:r>
            <a:endParaRPr b="0" i="0" sz="2800" u="none" cap="none" strike="noStrike">
              <a:solidFill>
                <a:srgbClr val="595959"/>
              </a:solidFill>
              <a:latin typeface="Arial"/>
              <a:ea typeface="Arial"/>
              <a:cs typeface="Arial"/>
              <a:sym typeface="Arial"/>
            </a:endParaRPr>
          </a:p>
        </p:txBody>
      </p:sp>
      <p:sp>
        <p:nvSpPr>
          <p:cNvPr id="2013" name="Google Shape;2013;p126"/>
          <p:cNvSpPr txBox="1"/>
          <p:nvPr/>
        </p:nvSpPr>
        <p:spPr>
          <a:xfrm>
            <a:off x="816864" y="4595206"/>
            <a:ext cx="6864096"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00">
                <a:solidFill>
                  <a:srgbClr val="6C727C"/>
                </a:solidFill>
                <a:latin typeface="Arial"/>
                <a:ea typeface="Arial"/>
                <a:cs typeface="Arial"/>
                <a:sym typeface="Arial"/>
              </a:rPr>
              <a:t>Để khắc phục lỗi này, hãy thử nâng cấp openssl bằng lệnh bên dưới:</a:t>
            </a:r>
            <a:endParaRPr sz="1300">
              <a:solidFill>
                <a:schemeClr val="dk1"/>
              </a:solidFill>
              <a:latin typeface="Arial"/>
              <a:ea typeface="Arial"/>
              <a:cs typeface="Arial"/>
              <a:sym typeface="Arial"/>
            </a:endParaRPr>
          </a:p>
        </p:txBody>
      </p:sp>
      <p:grpSp>
        <p:nvGrpSpPr>
          <p:cNvPr id="2014" name="Google Shape;2014;p126"/>
          <p:cNvGrpSpPr/>
          <p:nvPr/>
        </p:nvGrpSpPr>
        <p:grpSpPr>
          <a:xfrm>
            <a:off x="861759" y="4887594"/>
            <a:ext cx="4248150" cy="276999"/>
            <a:chOff x="3716526" y="2460828"/>
            <a:chExt cx="4248150" cy="276999"/>
          </a:xfrm>
        </p:grpSpPr>
        <p:sp>
          <p:nvSpPr>
            <p:cNvPr id="2015" name="Google Shape;2015;p126"/>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sudo yum update openssl </a:t>
              </a:r>
              <a:endParaRPr/>
            </a:p>
          </p:txBody>
        </p:sp>
        <p:sp>
          <p:nvSpPr>
            <p:cNvPr id="2016" name="Google Shape;2016;p12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127"/>
          <p:cNvSpPr/>
          <p:nvPr/>
        </p:nvSpPr>
        <p:spPr>
          <a:xfrm>
            <a:off x="416128" y="444866"/>
            <a:ext cx="7989318"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Các lỗi phổ biến nhất về thông báo lỗi và lập trình</a:t>
            </a:r>
            <a:endParaRPr sz="1800">
              <a:solidFill>
                <a:schemeClr val="lt1"/>
              </a:solidFill>
              <a:latin typeface="Arial"/>
              <a:ea typeface="Arial"/>
              <a:cs typeface="Arial"/>
              <a:sym typeface="Arial"/>
            </a:endParaRPr>
          </a:p>
        </p:txBody>
      </p:sp>
      <p:sp>
        <p:nvSpPr>
          <p:cNvPr id="2023" name="Google Shape;2023;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24" name="Google Shape;2024;p127"/>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Node.js như một tiến trình nền không bao giờ chết</a:t>
            </a:r>
            <a:endParaRPr sz="1400">
              <a:solidFill>
                <a:schemeClr val="dk1"/>
              </a:solidFill>
              <a:latin typeface="Arial"/>
              <a:ea typeface="Arial"/>
              <a:cs typeface="Arial"/>
              <a:sym typeface="Arial"/>
            </a:endParaRPr>
          </a:p>
        </p:txBody>
      </p:sp>
      <p:sp>
        <p:nvSpPr>
          <p:cNvPr id="2025" name="Google Shape;2025;p127"/>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đã cố chạy nó dưới dạng một quy trình nền như:</a:t>
            </a:r>
            <a:endParaRPr sz="1300">
              <a:solidFill>
                <a:srgbClr val="262626"/>
              </a:solidFill>
              <a:latin typeface="Arial"/>
              <a:ea typeface="Arial"/>
              <a:cs typeface="Arial"/>
              <a:sym typeface="Arial"/>
            </a:endParaRPr>
          </a:p>
        </p:txBody>
      </p:sp>
      <p:grpSp>
        <p:nvGrpSpPr>
          <p:cNvPr id="2026" name="Google Shape;2026;p127"/>
          <p:cNvGrpSpPr/>
          <p:nvPr/>
        </p:nvGrpSpPr>
        <p:grpSpPr>
          <a:xfrm>
            <a:off x="703263" y="2152903"/>
            <a:ext cx="4248150" cy="276999"/>
            <a:chOff x="3716526" y="2460828"/>
            <a:chExt cx="4248150" cy="276999"/>
          </a:xfrm>
        </p:grpSpPr>
        <p:sp>
          <p:nvSpPr>
            <p:cNvPr id="2027" name="Google Shape;2027;p127"/>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node server.js &amp;</a:t>
              </a:r>
              <a:endParaRPr/>
            </a:p>
          </p:txBody>
        </p:sp>
        <p:sp>
          <p:nvSpPr>
            <p:cNvPr id="2028" name="Google Shape;2028;p12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2029" name="Google Shape;2029;p127"/>
          <p:cNvSpPr/>
          <p:nvPr/>
        </p:nvSpPr>
        <p:spPr>
          <a:xfrm>
            <a:off x="703263" y="2496404"/>
            <a:ext cx="8496300" cy="648074"/>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thiết bị đầu cuối không hoạt động và quá trình chết.</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muốn tìm một cách có thể duy trì tiến trình ngay cả khi thiết bị đầu cuối bị ngắt kết nối.</a:t>
            </a:r>
            <a:endParaRPr/>
          </a:p>
        </p:txBody>
      </p:sp>
      <p:grpSp>
        <p:nvGrpSpPr>
          <p:cNvPr id="2030" name="Google Shape;2030;p127"/>
          <p:cNvGrpSpPr/>
          <p:nvPr/>
        </p:nvGrpSpPr>
        <p:grpSpPr>
          <a:xfrm>
            <a:off x="703263" y="3210980"/>
            <a:ext cx="4248150" cy="276999"/>
            <a:chOff x="3716526" y="2460828"/>
            <a:chExt cx="4248150" cy="276999"/>
          </a:xfrm>
        </p:grpSpPr>
        <p:sp>
          <p:nvSpPr>
            <p:cNvPr id="2031" name="Google Shape;2031;p127"/>
            <p:cNvSpPr txBox="1"/>
            <p:nvPr/>
          </p:nvSpPr>
          <p:spPr>
            <a:xfrm>
              <a:off x="3800649"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nohup node server.js &gt; /dev/null 2&gt;&amp;1 &amp;</a:t>
              </a:r>
              <a:endParaRPr/>
            </a:p>
          </p:txBody>
        </p:sp>
        <p:sp>
          <p:nvSpPr>
            <p:cNvPr id="2032" name="Google Shape;2032;p12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onsolas"/>
                <a:ea typeface="Consolas"/>
                <a:cs typeface="Consolas"/>
                <a:sym typeface="Consolas"/>
              </a:endParaRPr>
            </a:p>
          </p:txBody>
        </p:sp>
      </p:grpSp>
      <p:sp>
        <p:nvSpPr>
          <p:cNvPr id="2033" name="Google Shape;2033;p127"/>
          <p:cNvSpPr txBox="1"/>
          <p:nvPr/>
        </p:nvSpPr>
        <p:spPr>
          <a:xfrm>
            <a:off x="580387" y="3580190"/>
            <a:ext cx="8619175" cy="1400383"/>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nohup: Không chấm dứt quá trình này ngay cả khi stty bị cắt.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&gt; /dev/null: stdout đi tới/dev/null (đó là một thiết bị giả không ghi lại bất kỳ kết quả nào).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2&gt;&amp;1: stderr also goes to the stdout (which is already redirected to /dev/null). Bạn có thể thay thế &amp;1 bằng đường dẫn tệp để ghi nhật ký lỗi).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&amp;:  chạy lệnh này như một tác vụ nền.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2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040" name="Google Shape;2040;p12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041" name="Google Shape;2041;p128"/>
          <p:cNvGrpSpPr/>
          <p:nvPr/>
        </p:nvGrpSpPr>
        <p:grpSpPr>
          <a:xfrm>
            <a:off x="1054112" y="3759433"/>
            <a:ext cx="8005438" cy="2575064"/>
            <a:chOff x="1054112" y="3759433"/>
            <a:chExt cx="8005438" cy="2575064"/>
          </a:xfrm>
        </p:grpSpPr>
        <p:sp>
          <p:nvSpPr>
            <p:cNvPr id="2042" name="Google Shape;2042;p128"/>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4.3. Sử dụng Async-Await và promises để async xử lý lỗi không đồng bộ</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043" name="Google Shape;2043;p128"/>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29"/>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Sử dụng Async-Await và promises để async xử lý lỗi không đồng bộ</a:t>
            </a:r>
            <a:endParaRPr sz="1800">
              <a:solidFill>
                <a:schemeClr val="lt1"/>
              </a:solidFill>
              <a:latin typeface="Arial"/>
              <a:ea typeface="Arial"/>
              <a:cs typeface="Arial"/>
              <a:sym typeface="Arial"/>
            </a:endParaRPr>
          </a:p>
        </p:txBody>
      </p:sp>
      <p:sp>
        <p:nvSpPr>
          <p:cNvPr id="2050" name="Google Shape;2050;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51" name="Google Shape;2051;p1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lỗi không đồng bộ</a:t>
            </a:r>
            <a:endParaRPr sz="2400">
              <a:solidFill>
                <a:srgbClr val="0C0C0C"/>
              </a:solidFill>
              <a:latin typeface="Arial"/>
              <a:ea typeface="Arial"/>
              <a:cs typeface="Arial"/>
              <a:sym typeface="Arial"/>
            </a:endParaRPr>
          </a:p>
        </p:txBody>
      </p:sp>
      <p:sp>
        <p:nvSpPr>
          <p:cNvPr id="2052" name="Google Shape;2052;p129"/>
          <p:cNvSpPr/>
          <p:nvPr/>
        </p:nvSpPr>
        <p:spPr>
          <a:xfrm>
            <a:off x="580388" y="1944537"/>
            <a:ext cx="8619175" cy="167738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Callbacks không mở rộng quy mô tốt vì hầu hết các lập trình viên không quen thuộc với chúng.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Họ nhìn thấy toàn bộ lỗi, xử lý việc lồng mã phức tạp và gây phiền toái cho việc suy luận về dòng mã.</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thư viện Promise như BlueBird, async và Q sử dụng RETURN và THROW để nén các kiểu mã tiêu chuẩn kiểm soát luồng chương trình.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Đặc biệt, nó hỗ trợ kiểu xử lý lỗi bắt thử được yêu thích, kiểu này ngăn đường dẫn mã mặc định trong việc xử lý lỗi cho tất cả các chức năng.</a:t>
            </a:r>
            <a:endParaRPr sz="1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423" name="Google Shape;423;p1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424" name="Google Shape;424;p13"/>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Node.js</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Cài đặt các công cụ phát triển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Tạo dự án node đầu tiên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Gửi log lên console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Sử dụng mô-đun tích hợp sẵn</a:t>
            </a:r>
            <a:endParaRPr sz="1800">
              <a:solidFill>
                <a:srgbClr val="A6A6A6"/>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30"/>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Sử dụng Async-Await và promises để async xử lý lỗi không đồng bộ</a:t>
            </a:r>
            <a:endParaRPr sz="1800">
              <a:solidFill>
                <a:schemeClr val="lt1"/>
              </a:solidFill>
              <a:latin typeface="Arial"/>
              <a:ea typeface="Arial"/>
              <a:cs typeface="Arial"/>
              <a:sym typeface="Arial"/>
            </a:endParaRPr>
          </a:p>
        </p:txBody>
      </p:sp>
      <p:sp>
        <p:nvSpPr>
          <p:cNvPr id="2059" name="Google Shape;2059;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60" name="Google Shape;2060;p13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sử dụng Promise để bắt lỗi</a:t>
            </a:r>
            <a:endParaRPr sz="1400">
              <a:solidFill>
                <a:schemeClr val="dk1"/>
              </a:solidFill>
              <a:latin typeface="Arial"/>
              <a:ea typeface="Arial"/>
              <a:cs typeface="Arial"/>
              <a:sym typeface="Arial"/>
            </a:endParaRPr>
          </a:p>
        </p:txBody>
      </p:sp>
      <p:pic>
        <p:nvPicPr>
          <p:cNvPr id="2061" name="Google Shape;2061;p130"/>
          <p:cNvPicPr preferRelativeResize="0"/>
          <p:nvPr/>
        </p:nvPicPr>
        <p:blipFill rotWithShape="1">
          <a:blip r:embed="rId3">
            <a:alphaModFix/>
          </a:blip>
          <a:srcRect b="0" l="0" r="0" t="0"/>
          <a:stretch/>
        </p:blipFill>
        <p:spPr>
          <a:xfrm>
            <a:off x="568326" y="1873495"/>
            <a:ext cx="6337300" cy="169476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pic>
        <p:nvPicPr>
          <p:cNvPr id="2067" name="Google Shape;2067;p131"/>
          <p:cNvPicPr preferRelativeResize="0"/>
          <p:nvPr/>
        </p:nvPicPr>
        <p:blipFill rotWithShape="1">
          <a:blip r:embed="rId3">
            <a:alphaModFix/>
          </a:blip>
          <a:srcRect b="0" l="0" r="0" t="0"/>
          <a:stretch/>
        </p:blipFill>
        <p:spPr>
          <a:xfrm>
            <a:off x="580388" y="1847119"/>
            <a:ext cx="6249037" cy="3407118"/>
          </a:xfrm>
          <a:prstGeom prst="rect">
            <a:avLst/>
          </a:prstGeom>
          <a:noFill/>
          <a:ln>
            <a:noFill/>
          </a:ln>
        </p:spPr>
      </p:pic>
      <p:sp>
        <p:nvSpPr>
          <p:cNvPr id="2068" name="Google Shape;2068;p131"/>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Sử dụng Async-Await và promises để async xử lý lỗi không đồng bộ</a:t>
            </a:r>
            <a:endParaRPr sz="1800">
              <a:solidFill>
                <a:schemeClr val="lt1"/>
              </a:solidFill>
              <a:latin typeface="Arial"/>
              <a:ea typeface="Arial"/>
              <a:cs typeface="Arial"/>
              <a:sym typeface="Arial"/>
            </a:endParaRPr>
          </a:p>
        </p:txBody>
      </p:sp>
      <p:sp>
        <p:nvSpPr>
          <p:cNvPr id="2069" name="Google Shape;2069;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70" name="Google Shape;2070;p13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về mã - sử dụng async/await để bắt lỗi</a:t>
            </a:r>
            <a:endParaRPr sz="1400">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32"/>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Sử dụng Async-Await và promises để async xử lý lỗi không đồng bộ</a:t>
            </a:r>
            <a:endParaRPr sz="1800">
              <a:solidFill>
                <a:schemeClr val="lt1"/>
              </a:solidFill>
              <a:latin typeface="Arial"/>
              <a:ea typeface="Arial"/>
              <a:cs typeface="Arial"/>
              <a:sym typeface="Arial"/>
            </a:endParaRPr>
          </a:p>
        </p:txBody>
      </p:sp>
      <p:sp>
        <p:nvSpPr>
          <p:cNvPr id="2077" name="Google Shape;2077;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78" name="Google Shape;2078;p13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chống mẫu - xử lý lỗi kiểu Callbacks</a:t>
            </a:r>
            <a:endParaRPr/>
          </a:p>
        </p:txBody>
      </p:sp>
      <p:pic>
        <p:nvPicPr>
          <p:cNvPr id="2079" name="Google Shape;2079;p132"/>
          <p:cNvPicPr preferRelativeResize="0"/>
          <p:nvPr/>
        </p:nvPicPr>
        <p:blipFill rotWithShape="1">
          <a:blip r:embed="rId3">
            <a:alphaModFix/>
          </a:blip>
          <a:srcRect b="0" l="0" r="0" t="0"/>
          <a:stretch/>
        </p:blipFill>
        <p:spPr>
          <a:xfrm>
            <a:off x="558800" y="1882288"/>
            <a:ext cx="5394325" cy="434921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3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086" name="Google Shape;2086;p13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087" name="Google Shape;2087;p133"/>
          <p:cNvGrpSpPr/>
          <p:nvPr/>
        </p:nvGrpSpPr>
        <p:grpSpPr>
          <a:xfrm>
            <a:off x="1054112" y="3759433"/>
            <a:ext cx="8005438" cy="2575064"/>
            <a:chOff x="1054112" y="3759433"/>
            <a:chExt cx="8005438" cy="2575064"/>
          </a:xfrm>
        </p:grpSpPr>
        <p:sp>
          <p:nvSpPr>
            <p:cNvPr id="2088" name="Google Shape;2088;p133"/>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4.4. Chỉ sử dụng đối tượng Lỗi tích hợp</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089" name="Google Shape;2089;p133"/>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34"/>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Chỉ sử dụng đối tượng Lỗi tích hợp</a:t>
            </a:r>
            <a:endParaRPr sz="1800">
              <a:solidFill>
                <a:schemeClr val="lt1"/>
              </a:solidFill>
              <a:latin typeface="Arial"/>
              <a:ea typeface="Arial"/>
              <a:cs typeface="Arial"/>
              <a:sym typeface="Arial"/>
            </a:endParaRPr>
          </a:p>
        </p:txBody>
      </p:sp>
      <p:sp>
        <p:nvSpPr>
          <p:cNvPr id="2096" name="Google Shape;2096;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097" name="Google Shape;2097;p1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Đối tượng lỗi tích hợp</a:t>
            </a:r>
            <a:endParaRPr sz="2400">
              <a:solidFill>
                <a:srgbClr val="0C0C0C"/>
              </a:solidFill>
              <a:latin typeface="Arial"/>
              <a:ea typeface="Arial"/>
              <a:cs typeface="Arial"/>
              <a:sym typeface="Arial"/>
            </a:endParaRPr>
          </a:p>
        </p:txBody>
      </p:sp>
      <p:sp>
        <p:nvSpPr>
          <p:cNvPr id="2098" name="Google Shape;2098;p134"/>
          <p:cNvSpPr/>
          <p:nvPr/>
        </p:nvSpPr>
        <p:spPr>
          <a:xfrm>
            <a:off x="580388" y="1944537"/>
            <a:ext cx="8619175" cy="322652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Bản chất dễ tiếp cận của JavaScript và các tùy chọn luồng mã khác nhau (chẳng hạn như EventEmitterCallbacks, Promises v.v.) thay đổi cách các nhà phát triển đưa ra lỗi. Một số sử dụng chuỗi, những người khác xác định các loại tùy chỉnh của riêng họ.</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tượng Lỗi tích hợp sẵn của Node.js cho phép bạn duy trì tính đồng nhất trong mã của mình và cũng bảo toàn thông tin quan trọng như StackTrace cùng với các thư viện của bên thứ ba.</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đưa ra một ngoại lệ, bạn nên đưa vào ngoại lệ các thuộc tính ngữ cảnh bổ sung, chẳng hạn như tên lỗi và mã lỗi HTTP liên quan.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đạt được sự thống nhất và thông lệ này, hãy xem xét việc mở rộng đối tượng Lỗi bằng các thuộc tính bổ sung, nhưng hãy cẩn thận không lạm dụng nó.</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Nói chung, bạn chỉ nên mở rộng đối tượng Lỗi tích hợp sẵn một lần với AppError cho tất cả các lỗi cấp ứng dụng và chuyển dữ liệu cần thiết làm đối số để phân biệt giữa các loại lỗi khác nhau.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cần phải mở rộng đối tượng Lỗi nhiều lần (một lần cho từng trường hợp lỗi như DbError, HttpError).</a:t>
            </a:r>
            <a:endParaRPr sz="1400">
              <a:solidFill>
                <a:schemeClr val="dk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135"/>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Chỉ sử dụng đối tượng Lỗi tích hợp</a:t>
            </a:r>
            <a:endParaRPr sz="1800">
              <a:solidFill>
                <a:schemeClr val="lt1"/>
              </a:solidFill>
              <a:latin typeface="Arial"/>
              <a:ea typeface="Arial"/>
              <a:cs typeface="Arial"/>
              <a:sym typeface="Arial"/>
            </a:endParaRPr>
          </a:p>
        </p:txBody>
      </p:sp>
      <p:sp>
        <p:nvSpPr>
          <p:cNvPr id="2105" name="Google Shape;2105;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06" name="Google Shape;2106;p135"/>
          <p:cNvSpPr/>
          <p:nvPr/>
        </p:nvSpPr>
        <p:spPr>
          <a:xfrm>
            <a:off x="580389" y="1520824"/>
            <a:ext cx="3362962"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làm đúng</a:t>
            </a:r>
            <a:endParaRPr/>
          </a:p>
        </p:txBody>
      </p:sp>
      <p:pic>
        <p:nvPicPr>
          <p:cNvPr id="2107" name="Google Shape;2107;p135"/>
          <p:cNvPicPr preferRelativeResize="0"/>
          <p:nvPr/>
        </p:nvPicPr>
        <p:blipFill rotWithShape="1">
          <a:blip r:embed="rId3">
            <a:alphaModFix/>
          </a:blip>
          <a:srcRect b="0" l="0" r="0" t="0"/>
          <a:stretch/>
        </p:blipFill>
        <p:spPr>
          <a:xfrm>
            <a:off x="558800" y="1882287"/>
            <a:ext cx="4289425" cy="4057105"/>
          </a:xfrm>
          <a:prstGeom prst="rect">
            <a:avLst/>
          </a:prstGeom>
          <a:noFill/>
          <a:ln>
            <a:noFill/>
          </a:ln>
        </p:spPr>
      </p:pic>
      <p:sp>
        <p:nvSpPr>
          <p:cNvPr id="2108" name="Google Shape;2108;p135"/>
          <p:cNvSpPr/>
          <p:nvPr/>
        </p:nvSpPr>
        <p:spPr>
          <a:xfrm>
            <a:off x="4951413" y="1520824"/>
            <a:ext cx="336296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Ví dụ mã– Anti Pattern</a:t>
            </a:r>
            <a:endParaRPr/>
          </a:p>
        </p:txBody>
      </p:sp>
      <p:pic>
        <p:nvPicPr>
          <p:cNvPr id="2109" name="Google Shape;2109;p135"/>
          <p:cNvPicPr preferRelativeResize="0"/>
          <p:nvPr/>
        </p:nvPicPr>
        <p:blipFill rotWithShape="1">
          <a:blip r:embed="rId4">
            <a:alphaModFix/>
          </a:blip>
          <a:srcRect b="0" l="0" r="0" t="0"/>
          <a:stretch/>
        </p:blipFill>
        <p:spPr>
          <a:xfrm>
            <a:off x="4929824" y="1877153"/>
            <a:ext cx="4269739" cy="85394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36"/>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Chỉ sử dụng đối tượng Lỗi tích hợp</a:t>
            </a:r>
            <a:endParaRPr sz="1800">
              <a:solidFill>
                <a:schemeClr val="lt1"/>
              </a:solidFill>
              <a:latin typeface="Arial"/>
              <a:ea typeface="Arial"/>
              <a:cs typeface="Arial"/>
              <a:sym typeface="Arial"/>
            </a:endParaRPr>
          </a:p>
        </p:txBody>
      </p:sp>
      <p:sp>
        <p:nvSpPr>
          <p:cNvPr id="2116" name="Google Shape;2116;p1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17" name="Google Shape;2117;p136"/>
          <p:cNvSpPr/>
          <p:nvPr/>
        </p:nvSpPr>
        <p:spPr>
          <a:xfrm>
            <a:off x="580389" y="1520824"/>
            <a:ext cx="3751914"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làm điều đó thậm chí còn tốt hơn</a:t>
            </a:r>
            <a:endParaRPr sz="1400">
              <a:solidFill>
                <a:schemeClr val="dk1"/>
              </a:solidFill>
              <a:latin typeface="Arial"/>
              <a:ea typeface="Arial"/>
              <a:cs typeface="Arial"/>
              <a:sym typeface="Arial"/>
            </a:endParaRPr>
          </a:p>
        </p:txBody>
      </p:sp>
      <p:pic>
        <p:nvPicPr>
          <p:cNvPr id="2118" name="Google Shape;2118;p136"/>
          <p:cNvPicPr preferRelativeResize="0"/>
          <p:nvPr/>
        </p:nvPicPr>
        <p:blipFill rotWithShape="1">
          <a:blip r:embed="rId3">
            <a:alphaModFix/>
          </a:blip>
          <a:srcRect b="0" l="0" r="0" t="0"/>
          <a:stretch/>
        </p:blipFill>
        <p:spPr>
          <a:xfrm>
            <a:off x="558799" y="1873494"/>
            <a:ext cx="5030607" cy="42576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13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125" name="Google Shape;2125;p13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126" name="Google Shape;2126;p137"/>
          <p:cNvGrpSpPr/>
          <p:nvPr/>
        </p:nvGrpSpPr>
        <p:grpSpPr>
          <a:xfrm>
            <a:off x="1054112" y="3759433"/>
            <a:ext cx="8005438" cy="2575064"/>
            <a:chOff x="1054112" y="3759433"/>
            <a:chExt cx="8005438" cy="2575064"/>
          </a:xfrm>
        </p:grpSpPr>
        <p:sp>
          <p:nvSpPr>
            <p:cNvPr id="2127" name="Google Shape;2127;p137"/>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4.5. Phân biệt lỗi vận hành và lập trình viên</a:t>
              </a:r>
              <a:endParaRPr sz="1600">
                <a:solidFill>
                  <a:srgbClr val="3F3F3F"/>
                </a:solidFill>
                <a:latin typeface="Arial"/>
                <a:ea typeface="Arial"/>
                <a:cs typeface="Arial"/>
                <a:sym typeface="Arial"/>
              </a:endParaRPr>
            </a:p>
          </p:txBody>
        </p:sp>
        <p:sp>
          <p:nvSpPr>
            <p:cNvPr id="2128" name="Google Shape;2128;p137"/>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38"/>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4.5. Phân biệt lỗi vận hành và lập trình viên</a:t>
            </a:r>
            <a:endParaRPr sz="1800">
              <a:solidFill>
                <a:schemeClr val="lt1"/>
              </a:solidFill>
              <a:latin typeface="Arial"/>
              <a:ea typeface="Arial"/>
              <a:cs typeface="Arial"/>
              <a:sym typeface="Arial"/>
            </a:endParaRPr>
          </a:p>
        </p:txBody>
      </p:sp>
      <p:sp>
        <p:nvSpPr>
          <p:cNvPr id="2135" name="Google Shape;2135;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36" name="Google Shape;2136;p1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Lỗi Vận hành &amp; Lập trình</a:t>
            </a:r>
            <a:endParaRPr sz="2400">
              <a:solidFill>
                <a:srgbClr val="0C0C0C"/>
              </a:solidFill>
              <a:latin typeface="Arial"/>
              <a:ea typeface="Arial"/>
              <a:cs typeface="Arial"/>
              <a:sym typeface="Arial"/>
            </a:endParaRPr>
          </a:p>
        </p:txBody>
      </p:sp>
      <p:sp>
        <p:nvSpPr>
          <p:cNvPr id="2137" name="Google Shape;2137;p138"/>
          <p:cNvSpPr/>
          <p:nvPr/>
        </p:nvSpPr>
        <p:spPr>
          <a:xfrm>
            <a:off x="580388" y="1944537"/>
            <a:ext cx="8619175" cy="210826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biệt hai loại lỗi này sẽ giúp bạn giảm thiểu thời gian ngừng hoạt động của ứng dụng và tránh các lỗi phức tạp: Lỗi vận hành đề cập đến các tình huống mà bạn hiểu điều gì đã xảy ra và tác động của nó. Ví dụ: một truy vấn tới một số dịch vụ HTTP không thành công do sự cố kết nối.</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Mặt khác, lỗi lập trình đề cập đến các trường hợp bạn không biết tại sao và đôi khi chúng đến từ đâu. Đó có thể là một số mã đang cố đọc nhóm kết nối DB với các giá trị không xác định hoặc rò rỉ bộ nhớ.</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lỗi vận hành tương đối dễ xử lý. Thường là lỗi đăng nhập.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lỗi lập trình viên xảy ra, mọi thứ trở nên phức tạp. Ứng dụng của bạn có thể ở trạng thái không nhất quán và không có gì tốt hơn là khởi động lại.</a:t>
            </a:r>
            <a:endParaRPr sz="1400">
              <a:solidFill>
                <a:schemeClr val="dk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39"/>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4.5. Phân biệt lỗi vận hành và lập trình viên</a:t>
            </a:r>
            <a:endParaRPr sz="1800">
              <a:solidFill>
                <a:schemeClr val="lt1"/>
              </a:solidFill>
              <a:latin typeface="Arial"/>
              <a:ea typeface="Arial"/>
              <a:cs typeface="Arial"/>
              <a:sym typeface="Arial"/>
            </a:endParaRPr>
          </a:p>
        </p:txBody>
      </p:sp>
      <p:sp>
        <p:nvSpPr>
          <p:cNvPr id="2144" name="Google Shape;2144;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45" name="Google Shape;2145;p13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về mã – đánh dấu lỗi thuộc về vận hành (đáng tin cậy)</a:t>
            </a:r>
            <a:endParaRPr/>
          </a:p>
        </p:txBody>
      </p:sp>
      <p:pic>
        <p:nvPicPr>
          <p:cNvPr id="2146" name="Google Shape;2146;p139"/>
          <p:cNvPicPr preferRelativeResize="0"/>
          <p:nvPr/>
        </p:nvPicPr>
        <p:blipFill rotWithShape="1">
          <a:blip r:embed="rId3">
            <a:alphaModFix/>
          </a:blip>
          <a:srcRect b="0" l="0" r="0" t="0"/>
          <a:stretch/>
        </p:blipFill>
        <p:spPr>
          <a:xfrm>
            <a:off x="558801" y="1891080"/>
            <a:ext cx="4470400" cy="43358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431" name="Google Shape;431;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32" name="Google Shape;432;p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Tiến trình cài đặt</a:t>
            </a:r>
            <a:endParaRPr sz="2400">
              <a:solidFill>
                <a:srgbClr val="0C0C0C"/>
              </a:solidFill>
              <a:latin typeface="Arial"/>
              <a:ea typeface="Arial"/>
              <a:cs typeface="Arial"/>
              <a:sym typeface="Arial"/>
            </a:endParaRPr>
          </a:p>
        </p:txBody>
      </p:sp>
      <p:sp>
        <p:nvSpPr>
          <p:cNvPr id="433" name="Google Shape;433;p14"/>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tạo mã nguồn của node bằng một trình soạn thảo đơn giản → Brackets, EditPlus, v.v.</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Khóa học này sử dụng trình soạn thảo văn bản nguồn Brackets</a:t>
            </a:r>
            <a:endParaRPr/>
          </a:p>
        </p:txBody>
      </p:sp>
      <p:grpSp>
        <p:nvGrpSpPr>
          <p:cNvPr id="434" name="Google Shape;434;p14"/>
          <p:cNvGrpSpPr/>
          <p:nvPr/>
        </p:nvGrpSpPr>
        <p:grpSpPr>
          <a:xfrm>
            <a:off x="558799" y="2786609"/>
            <a:ext cx="8799513" cy="1823491"/>
            <a:chOff x="757980" y="3251429"/>
            <a:chExt cx="8390040" cy="1665781"/>
          </a:xfrm>
        </p:grpSpPr>
        <p:sp>
          <p:nvSpPr>
            <p:cNvPr id="435" name="Google Shape;435;p14"/>
            <p:cNvSpPr/>
            <p:nvPr/>
          </p:nvSpPr>
          <p:spPr>
            <a:xfrm>
              <a:off x="757980" y="3251429"/>
              <a:ext cx="1613469" cy="1665781"/>
            </a:xfrm>
            <a:prstGeom prst="rect">
              <a:avLst/>
            </a:prstGeom>
            <a:solidFill>
              <a:srgbClr val="2F5496"/>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Cài đặt </a:t>
              </a:r>
              <a:endParaRPr b="1" i="0" sz="1600" u="none" cap="none" strike="noStrike">
                <a:solidFill>
                  <a:srgbClr val="FFFFFF"/>
                </a:solidFill>
                <a:latin typeface="Arial"/>
                <a:ea typeface="Arial"/>
                <a:cs typeface="Arial"/>
                <a:sym typeface="Arial"/>
              </a:endParaRPr>
            </a:p>
            <a:p>
              <a:pPr indent="0" lvl="0" marL="0" marR="0" rtl="0" algn="ctr">
                <a:lnSpc>
                  <a:spcPct val="90000"/>
                </a:lnSpc>
                <a:spcBef>
                  <a:spcPts val="56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Brackets</a:t>
              </a:r>
              <a:endParaRPr/>
            </a:p>
            <a:p>
              <a:pPr indent="0" lvl="0" marL="0" marR="0" rtl="0" algn="ctr">
                <a:lnSpc>
                  <a:spcPct val="90000"/>
                </a:lnSpc>
                <a:spcBef>
                  <a:spcPts val="56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(Cài đặt các công </a:t>
              </a:r>
              <a:endParaRPr b="1" i="0" sz="1400" u="none" cap="none" strike="noStrike">
                <a:solidFill>
                  <a:srgbClr val="FFFFFF"/>
                </a:solidFill>
                <a:latin typeface="Arial"/>
                <a:ea typeface="Arial"/>
                <a:cs typeface="Arial"/>
                <a:sym typeface="Arial"/>
              </a:endParaRPr>
            </a:p>
            <a:p>
              <a:pPr indent="0" lvl="0" marL="0" marR="0" rtl="0" algn="ctr">
                <a:lnSpc>
                  <a:spcPct val="90000"/>
                </a:lnSpc>
                <a:spcBef>
                  <a:spcPts val="49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cụ phát triển </a:t>
              </a:r>
              <a:endParaRPr b="1" i="0" sz="1400" u="none" cap="none" strike="noStrike">
                <a:solidFill>
                  <a:srgbClr val="FFFFFF"/>
                </a:solidFill>
                <a:latin typeface="Arial"/>
                <a:ea typeface="Arial"/>
                <a:cs typeface="Arial"/>
                <a:sym typeface="Arial"/>
              </a:endParaRPr>
            </a:p>
            <a:p>
              <a:pPr indent="0" lvl="0" marL="0" marR="0" rtl="0" algn="ctr">
                <a:lnSpc>
                  <a:spcPct val="90000"/>
                </a:lnSpc>
                <a:spcBef>
                  <a:spcPts val="49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Web)</a:t>
              </a:r>
              <a:endParaRPr/>
            </a:p>
          </p:txBody>
        </p:sp>
        <p:sp>
          <p:nvSpPr>
            <p:cNvPr id="436" name="Google Shape;436;p14"/>
            <p:cNvSpPr/>
            <p:nvPr/>
          </p:nvSpPr>
          <p:spPr>
            <a:xfrm>
              <a:off x="2371449" y="3884249"/>
              <a:ext cx="573821" cy="400140"/>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2F5496"/>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None/>
              </a:pPr>
              <a:r>
                <a:t/>
              </a:r>
              <a:endParaRPr sz="1600">
                <a:solidFill>
                  <a:srgbClr val="FFFFFF"/>
                </a:solidFill>
                <a:latin typeface="Arial"/>
                <a:ea typeface="Arial"/>
                <a:cs typeface="Arial"/>
                <a:sym typeface="Arial"/>
              </a:endParaRPr>
            </a:p>
          </p:txBody>
        </p:sp>
        <p:sp>
          <p:nvSpPr>
            <p:cNvPr id="437" name="Google Shape;437;p14"/>
            <p:cNvSpPr/>
            <p:nvPr/>
          </p:nvSpPr>
          <p:spPr>
            <a:xfrm>
              <a:off x="3016837" y="3251429"/>
              <a:ext cx="1613469" cy="1665781"/>
            </a:xfrm>
            <a:prstGeom prst="rect">
              <a:avLst/>
            </a:prstGeom>
            <a:solidFill>
              <a:srgbClr val="8DA9DB"/>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Clr>
                  <a:srgbClr val="3F3F3F"/>
                </a:buClr>
                <a:buSzPts val="1600"/>
                <a:buFont typeface="Arial"/>
                <a:buNone/>
              </a:pPr>
              <a:r>
                <a:rPr b="0" i="0" lang="en-US" sz="1600" u="none" cap="none" strike="noStrike">
                  <a:solidFill>
                    <a:srgbClr val="3F3F3F"/>
                  </a:solidFill>
                  <a:latin typeface="Arial"/>
                  <a:ea typeface="Arial"/>
                  <a:cs typeface="Arial"/>
                  <a:sym typeface="Arial"/>
                </a:rPr>
                <a:t>Cài đặt trình </a:t>
              </a:r>
              <a:endParaRPr/>
            </a:p>
            <a:p>
              <a:pPr indent="0" lvl="0" marL="0" marR="0" rtl="0" algn="ctr">
                <a:lnSpc>
                  <a:spcPct val="90000"/>
                </a:lnSpc>
                <a:spcBef>
                  <a:spcPts val="560"/>
                </a:spcBef>
                <a:spcAft>
                  <a:spcPts val="0"/>
                </a:spcAft>
                <a:buClr>
                  <a:srgbClr val="3F3F3F"/>
                </a:buClr>
                <a:buSzPts val="1600"/>
                <a:buFont typeface="Arial"/>
                <a:buNone/>
              </a:pPr>
              <a:r>
                <a:rPr b="0" i="0" lang="en-US" sz="1600" u="none" cap="none" strike="noStrike">
                  <a:solidFill>
                    <a:srgbClr val="3F3F3F"/>
                  </a:solidFill>
                  <a:latin typeface="Arial"/>
                  <a:ea typeface="Arial"/>
                  <a:cs typeface="Arial"/>
                  <a:sym typeface="Arial"/>
                </a:rPr>
                <a:t>duyệt Chrome</a:t>
              </a:r>
              <a:endParaRPr/>
            </a:p>
            <a:p>
              <a:pPr indent="0" lvl="0" marL="0" marR="0" rtl="0" algn="ctr">
                <a:lnSpc>
                  <a:spcPct val="90000"/>
                </a:lnSpc>
                <a:spcBef>
                  <a:spcPts val="560"/>
                </a:spcBef>
                <a:spcAft>
                  <a:spcPts val="0"/>
                </a:spcAft>
                <a:buClr>
                  <a:srgbClr val="3F3F3F"/>
                </a:buClr>
                <a:buSzPts val="1600"/>
                <a:buFont typeface="Arial"/>
                <a:buNone/>
              </a:pPr>
              <a:r>
                <a:rPr b="0" i="0" lang="en-US" sz="1600" u="none" cap="none" strike="noStrike">
                  <a:solidFill>
                    <a:srgbClr val="3F3F3F"/>
                  </a:solidFill>
                  <a:latin typeface="Arial"/>
                  <a:ea typeface="Arial"/>
                  <a:cs typeface="Arial"/>
                  <a:sym typeface="Arial"/>
                </a:rPr>
                <a:t>(Cài đặt trình </a:t>
              </a:r>
              <a:endParaRPr/>
            </a:p>
            <a:p>
              <a:pPr indent="0" lvl="0" marL="0" marR="0" rtl="0" algn="ctr">
                <a:lnSpc>
                  <a:spcPct val="90000"/>
                </a:lnSpc>
                <a:spcBef>
                  <a:spcPts val="560"/>
                </a:spcBef>
                <a:spcAft>
                  <a:spcPts val="0"/>
                </a:spcAft>
                <a:buClr>
                  <a:srgbClr val="3F3F3F"/>
                </a:buClr>
                <a:buSzPts val="1600"/>
                <a:buFont typeface="Arial"/>
                <a:buNone/>
              </a:pPr>
              <a:r>
                <a:rPr b="0" i="0" lang="en-US" sz="1600" u="none" cap="none" strike="noStrike">
                  <a:solidFill>
                    <a:srgbClr val="3F3F3F"/>
                  </a:solidFill>
                  <a:latin typeface="Arial"/>
                  <a:ea typeface="Arial"/>
                  <a:cs typeface="Arial"/>
                  <a:sym typeface="Arial"/>
                </a:rPr>
                <a:t>duyệt)</a:t>
              </a:r>
              <a:endParaRPr/>
            </a:p>
          </p:txBody>
        </p:sp>
        <p:sp>
          <p:nvSpPr>
            <p:cNvPr id="438" name="Google Shape;438;p14"/>
            <p:cNvSpPr/>
            <p:nvPr/>
          </p:nvSpPr>
          <p:spPr>
            <a:xfrm>
              <a:off x="4630306" y="3884249"/>
              <a:ext cx="568333" cy="400140"/>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8DA9DB"/>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None/>
              </a:pPr>
              <a:r>
                <a:t/>
              </a:r>
              <a:endParaRPr sz="1600">
                <a:solidFill>
                  <a:srgbClr val="3F3F3F"/>
                </a:solidFill>
                <a:latin typeface="Arial"/>
                <a:ea typeface="Arial"/>
                <a:cs typeface="Arial"/>
                <a:sym typeface="Arial"/>
              </a:endParaRPr>
            </a:p>
          </p:txBody>
        </p:sp>
        <p:sp>
          <p:nvSpPr>
            <p:cNvPr id="439" name="Google Shape;439;p14"/>
            <p:cNvSpPr/>
            <p:nvPr/>
          </p:nvSpPr>
          <p:spPr>
            <a:xfrm>
              <a:off x="5275694" y="3251429"/>
              <a:ext cx="1613469" cy="1665781"/>
            </a:xfrm>
            <a:prstGeom prst="rect">
              <a:avLst/>
            </a:prstGeom>
            <a:solidFill>
              <a:srgbClr val="B3C6E7"/>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None/>
              </a:pPr>
              <a:r>
                <a:rPr lang="en-US" sz="1600">
                  <a:solidFill>
                    <a:srgbClr val="262626"/>
                  </a:solidFill>
                  <a:latin typeface="Arial"/>
                  <a:ea typeface="Arial"/>
                  <a:cs typeface="Arial"/>
                  <a:sym typeface="Arial"/>
                </a:rPr>
                <a:t>Sử dụng </a:t>
              </a:r>
              <a:endParaRPr/>
            </a:p>
            <a:p>
              <a:pPr indent="0" lvl="0" marL="0" marR="0" rtl="0" algn="ctr">
                <a:lnSpc>
                  <a:spcPct val="90000"/>
                </a:lnSpc>
                <a:spcBef>
                  <a:spcPts val="560"/>
                </a:spcBef>
                <a:spcAft>
                  <a:spcPts val="0"/>
                </a:spcAft>
                <a:buNone/>
              </a:pPr>
              <a:r>
                <a:rPr lang="en-US" sz="1600">
                  <a:solidFill>
                    <a:srgbClr val="262626"/>
                  </a:solidFill>
                  <a:latin typeface="Arial"/>
                  <a:ea typeface="Arial"/>
                  <a:cs typeface="Arial"/>
                  <a:sym typeface="Arial"/>
                </a:rPr>
                <a:t>Brackets </a:t>
              </a:r>
              <a:endParaRPr/>
            </a:p>
            <a:p>
              <a:pPr indent="0" lvl="0" marL="0" marR="0" rtl="0" algn="ctr">
                <a:lnSpc>
                  <a:spcPct val="90000"/>
                </a:lnSpc>
                <a:spcBef>
                  <a:spcPts val="560"/>
                </a:spcBef>
                <a:spcAft>
                  <a:spcPts val="0"/>
                </a:spcAft>
                <a:buNone/>
              </a:pPr>
              <a:r>
                <a:rPr lang="en-US" sz="1600">
                  <a:solidFill>
                    <a:srgbClr val="262626"/>
                  </a:solidFill>
                  <a:latin typeface="Arial"/>
                  <a:ea typeface="Arial"/>
                  <a:cs typeface="Arial"/>
                  <a:sym typeface="Arial"/>
                </a:rPr>
                <a:t>cơ bản</a:t>
              </a:r>
              <a:endParaRPr/>
            </a:p>
            <a:p>
              <a:pPr indent="0" lvl="0" marL="0" marR="0" rtl="0" algn="ctr">
                <a:lnSpc>
                  <a:spcPct val="90000"/>
                </a:lnSpc>
                <a:spcBef>
                  <a:spcPts val="560"/>
                </a:spcBef>
                <a:spcAft>
                  <a:spcPts val="0"/>
                </a:spcAft>
                <a:buNone/>
              </a:pPr>
              <a:r>
                <a:rPr lang="en-US" sz="1600">
                  <a:solidFill>
                    <a:srgbClr val="262626"/>
                  </a:solidFill>
                  <a:latin typeface="Arial"/>
                  <a:ea typeface="Arial"/>
                  <a:cs typeface="Arial"/>
                  <a:sym typeface="Arial"/>
                </a:rPr>
                <a:t>(Hướng dẫn)</a:t>
              </a:r>
              <a:endParaRPr/>
            </a:p>
          </p:txBody>
        </p:sp>
        <p:sp>
          <p:nvSpPr>
            <p:cNvPr id="440" name="Google Shape;440;p14"/>
            <p:cNvSpPr/>
            <p:nvPr/>
          </p:nvSpPr>
          <p:spPr>
            <a:xfrm>
              <a:off x="6889163" y="3884249"/>
              <a:ext cx="562139" cy="400140"/>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B3C6E7"/>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None/>
              </a:pPr>
              <a:r>
                <a:t/>
              </a:r>
              <a:endParaRPr sz="1600">
                <a:solidFill>
                  <a:srgbClr val="262626"/>
                </a:solidFill>
                <a:latin typeface="Arial"/>
                <a:ea typeface="Arial"/>
                <a:cs typeface="Arial"/>
                <a:sym typeface="Arial"/>
              </a:endParaRPr>
            </a:p>
          </p:txBody>
        </p:sp>
        <p:sp>
          <p:nvSpPr>
            <p:cNvPr id="441" name="Google Shape;441;p14"/>
            <p:cNvSpPr/>
            <p:nvPr/>
          </p:nvSpPr>
          <p:spPr>
            <a:xfrm>
              <a:off x="7534551" y="3251429"/>
              <a:ext cx="1613469" cy="1665781"/>
            </a:xfrm>
            <a:prstGeom prst="rect">
              <a:avLst/>
            </a:prstGeom>
            <a:solidFill>
              <a:srgbClr val="D8E2F3"/>
            </a:solidFill>
            <a:ln>
              <a:noFill/>
            </a:ln>
          </p:spPr>
          <p:txBody>
            <a:bodyPr anchorCtr="0" anchor="ctr" bIns="100575" lIns="100575" spcFirstLastPara="1" rIns="100575" wrap="square" tIns="100575">
              <a:noAutofit/>
            </a:bodyPr>
            <a:lstStyle/>
            <a:p>
              <a:pPr indent="0" lvl="0" marL="0" marR="0" rtl="0" algn="ctr">
                <a:lnSpc>
                  <a:spcPct val="90000"/>
                </a:lnSpc>
                <a:spcBef>
                  <a:spcPts val="0"/>
                </a:spcBef>
                <a:spcAft>
                  <a:spcPts val="0"/>
                </a:spcAft>
                <a:buClr>
                  <a:srgbClr val="262626"/>
                </a:buClr>
                <a:buSzPts val="1600"/>
                <a:buFont typeface="Arial"/>
                <a:buNone/>
              </a:pPr>
              <a:r>
                <a:rPr b="0" i="0" lang="en-US" sz="1600" u="none" cap="none" strike="noStrike">
                  <a:solidFill>
                    <a:srgbClr val="262626"/>
                  </a:solidFill>
                  <a:latin typeface="Arial"/>
                  <a:ea typeface="Arial"/>
                  <a:cs typeface="Arial"/>
                  <a:sym typeface="Arial"/>
                </a:rPr>
                <a:t>Cài đặt Node</a:t>
              </a:r>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4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153" name="Google Shape;2153;p14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154" name="Google Shape;2154;p140"/>
          <p:cNvGrpSpPr/>
          <p:nvPr/>
        </p:nvGrpSpPr>
        <p:grpSpPr>
          <a:xfrm>
            <a:off x="1054112" y="3759433"/>
            <a:ext cx="8005438" cy="2575064"/>
            <a:chOff x="1054112" y="3759433"/>
            <a:chExt cx="8005438" cy="2575064"/>
          </a:xfrm>
        </p:grpSpPr>
        <p:sp>
          <p:nvSpPr>
            <p:cNvPr id="2155" name="Google Shape;2155;p140"/>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156" name="Google Shape;2156;p140"/>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1920"/>
                <a:buFont typeface="Arial"/>
                <a:buChar char="•"/>
              </a:pPr>
              <a:r>
                <a:rPr lang="en-US" sz="1600">
                  <a:solidFill>
                    <a:srgbClr val="3F3F3F"/>
                  </a:solidFill>
                  <a:latin typeface="Arial"/>
                  <a:ea typeface="Arial"/>
                  <a:cs typeface="Arial"/>
                  <a:sym typeface="Arial"/>
                </a:rPr>
                <a:t>4.6. Xử lý lỗi tập trung</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41"/>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4.6. Xử lý lỗi tập trung</a:t>
            </a:r>
            <a:endParaRPr sz="1800">
              <a:solidFill>
                <a:schemeClr val="lt1"/>
              </a:solidFill>
              <a:latin typeface="Arial"/>
              <a:ea typeface="Arial"/>
              <a:cs typeface="Arial"/>
              <a:sym typeface="Arial"/>
            </a:endParaRPr>
          </a:p>
        </p:txBody>
      </p:sp>
      <p:sp>
        <p:nvSpPr>
          <p:cNvPr id="2163" name="Google Shape;2163;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64" name="Google Shape;2164;p1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Không nằm trong phần mềm trung gian</a:t>
            </a:r>
            <a:endParaRPr sz="2400">
              <a:solidFill>
                <a:srgbClr val="0C0C0C"/>
              </a:solidFill>
              <a:latin typeface="Arial"/>
              <a:ea typeface="Arial"/>
              <a:cs typeface="Arial"/>
              <a:sym typeface="Arial"/>
            </a:endParaRPr>
          </a:p>
        </p:txBody>
      </p:sp>
      <p:sp>
        <p:nvSpPr>
          <p:cNvPr id="2165" name="Google Shape;2165;p141"/>
          <p:cNvSpPr/>
          <p:nvPr/>
        </p:nvSpPr>
        <p:spPr>
          <a:xfrm>
            <a:off x="580388" y="1944537"/>
            <a:ext cx="8619175" cy="434477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Nếu không có một đối tượng chuyên dụng để xử lý lỗi, khả năng xử lý lỗi không nhất quán sẽ tăng lên.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Lỗi xảy ra trong yêu cầu web có thể được xử lý khác với lỗi xảy ra trong giai đoạn khởi động và lỗi xảy ra trong các tác vụ đã được lên kế hoạch.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này có thể dẫn đến một số loại lỗi được quản lý sai.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tượng trình xử lý lỗi duy nhất này làm cho lỗi hiển thị bằng cách ghi vào trình nhật ký trực quan, kích hoạt số liệu bằng cách sử dụng một số sản phẩm giám sát (như Prometheus, CloudWatch, DataDog và Sentry) và quyết định xem quy trình có bị lỗi hay không.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Hầu hết các khung web đều cung cấp cơ chế phần mềm trung gian bắt lỗi. Một lỗi phổ biến là mã xử lý lỗi xuất hiện trong phần mềm trung gian.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này đảm bảo rằng không thể sử dụng lại cùng một trình xử lý cho các lỗi gặp phải trong các tình huống khác nhau, chẳng hạn như các tác vụ đã lên lịch, người đăng ký hàng đợi tin nhắn và các ngoại lệ chưa được phát hiện.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Phần mềm trung gian lỗi chỉ nên bắt lỗi và chuyển nó cho trình xử lý.</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Quy trình xử lý lỗi điển hình như sau: Một số mô-đun đưa ra lỗi → bộ định tuyến API bắt lỗi → truyền lỗi đến phần mềm trung gian chịu trách nhiệm bắt lỗi (ví dụ: các cơ chế khác để bắt lỗi cấp độ yêu cầu) → trình xử lý lỗi tập trung được sử dụng.</a:t>
            </a:r>
            <a:endParaRPr sz="1400">
              <a:solidFill>
                <a:schemeClr val="dk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42"/>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4.6. Xử lý lỗi tập trung</a:t>
            </a:r>
            <a:endParaRPr sz="1800">
              <a:solidFill>
                <a:schemeClr val="lt1"/>
              </a:solidFill>
              <a:latin typeface="Arial"/>
              <a:ea typeface="Arial"/>
              <a:cs typeface="Arial"/>
              <a:sym typeface="Arial"/>
            </a:endParaRPr>
          </a:p>
        </p:txBody>
      </p:sp>
      <p:sp>
        <p:nvSpPr>
          <p:cNvPr id="2172" name="Google Shape;2172;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73" name="Google Shape;2173;p1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lỗi tập trung</a:t>
            </a:r>
            <a:endParaRPr sz="2400">
              <a:solidFill>
                <a:srgbClr val="0C0C0C"/>
              </a:solidFill>
              <a:latin typeface="Arial"/>
              <a:ea typeface="Arial"/>
              <a:cs typeface="Arial"/>
              <a:sym typeface="Arial"/>
            </a:endParaRPr>
          </a:p>
        </p:txBody>
      </p:sp>
      <p:sp>
        <p:nvSpPr>
          <p:cNvPr id="2174" name="Google Shape;2174;p14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một luồng lỗi điển hình</a:t>
            </a:r>
            <a:endParaRPr sz="1400">
              <a:solidFill>
                <a:schemeClr val="dk1"/>
              </a:solidFill>
              <a:latin typeface="Arial"/>
              <a:ea typeface="Arial"/>
              <a:cs typeface="Arial"/>
              <a:sym typeface="Arial"/>
            </a:endParaRPr>
          </a:p>
        </p:txBody>
      </p:sp>
      <p:pic>
        <p:nvPicPr>
          <p:cNvPr id="2175" name="Google Shape;2175;p142"/>
          <p:cNvPicPr preferRelativeResize="0"/>
          <p:nvPr/>
        </p:nvPicPr>
        <p:blipFill rotWithShape="1">
          <a:blip r:embed="rId3">
            <a:alphaModFix/>
          </a:blip>
          <a:srcRect b="0" l="0" r="0" t="0"/>
          <a:stretch/>
        </p:blipFill>
        <p:spPr>
          <a:xfrm>
            <a:off x="558799" y="2312987"/>
            <a:ext cx="4207155" cy="3697287"/>
          </a:xfrm>
          <a:prstGeom prst="rect">
            <a:avLst/>
          </a:prstGeom>
          <a:noFill/>
          <a:ln>
            <a:noFill/>
          </a:ln>
        </p:spPr>
      </p:pic>
      <p:pic>
        <p:nvPicPr>
          <p:cNvPr id="2176" name="Google Shape;2176;p142"/>
          <p:cNvPicPr preferRelativeResize="0"/>
          <p:nvPr/>
        </p:nvPicPr>
        <p:blipFill rotWithShape="1">
          <a:blip r:embed="rId4">
            <a:alphaModFix/>
          </a:blip>
          <a:srcRect b="0" l="0" r="0" t="0"/>
          <a:stretch/>
        </p:blipFill>
        <p:spPr>
          <a:xfrm>
            <a:off x="4858344" y="2312987"/>
            <a:ext cx="4104680" cy="266863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43"/>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4.6. Xử lý lỗi tập trung</a:t>
            </a:r>
            <a:endParaRPr sz="1800">
              <a:solidFill>
                <a:schemeClr val="lt1"/>
              </a:solidFill>
              <a:latin typeface="Arial"/>
              <a:ea typeface="Arial"/>
              <a:cs typeface="Arial"/>
              <a:sym typeface="Arial"/>
            </a:endParaRPr>
          </a:p>
        </p:txBody>
      </p:sp>
      <p:sp>
        <p:nvSpPr>
          <p:cNvPr id="2183" name="Google Shape;2183;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84" name="Google Shape;2184;p14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xử lý lỗi trong một đối tượng chuyên dụng</a:t>
            </a:r>
            <a:endParaRPr sz="1400">
              <a:solidFill>
                <a:schemeClr val="dk1"/>
              </a:solidFill>
              <a:latin typeface="Arial"/>
              <a:ea typeface="Arial"/>
              <a:cs typeface="Arial"/>
              <a:sym typeface="Arial"/>
            </a:endParaRPr>
          </a:p>
        </p:txBody>
      </p:sp>
      <p:pic>
        <p:nvPicPr>
          <p:cNvPr id="2185" name="Google Shape;2185;p143"/>
          <p:cNvPicPr preferRelativeResize="0"/>
          <p:nvPr/>
        </p:nvPicPr>
        <p:blipFill rotWithShape="1">
          <a:blip r:embed="rId3">
            <a:alphaModFix/>
          </a:blip>
          <a:srcRect b="0" l="0" r="0" t="0"/>
          <a:stretch/>
        </p:blipFill>
        <p:spPr>
          <a:xfrm>
            <a:off x="558800" y="1882286"/>
            <a:ext cx="6213475" cy="271118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44"/>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4.6. Xử lý lỗi tập trung</a:t>
            </a:r>
            <a:endParaRPr sz="1800">
              <a:solidFill>
                <a:schemeClr val="lt1"/>
              </a:solidFill>
              <a:latin typeface="Arial"/>
              <a:ea typeface="Arial"/>
              <a:cs typeface="Arial"/>
              <a:sym typeface="Arial"/>
            </a:endParaRPr>
          </a:p>
        </p:txBody>
      </p:sp>
      <p:sp>
        <p:nvSpPr>
          <p:cNvPr id="2192" name="Google Shape;2192;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193" name="Google Shape;2193;p14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 Anti Pattern: xử lý lỗi trong phần mềm trung gian</a:t>
            </a:r>
            <a:endParaRPr sz="1400">
              <a:solidFill>
                <a:schemeClr val="dk1"/>
              </a:solidFill>
              <a:latin typeface="Arial"/>
              <a:ea typeface="Arial"/>
              <a:cs typeface="Arial"/>
              <a:sym typeface="Arial"/>
            </a:endParaRPr>
          </a:p>
        </p:txBody>
      </p:sp>
      <p:pic>
        <p:nvPicPr>
          <p:cNvPr id="2194" name="Google Shape;2194;p144"/>
          <p:cNvPicPr preferRelativeResize="0"/>
          <p:nvPr/>
        </p:nvPicPr>
        <p:blipFill rotWithShape="1">
          <a:blip r:embed="rId3">
            <a:alphaModFix/>
          </a:blip>
          <a:srcRect b="0" l="0" r="0" t="0"/>
          <a:stretch/>
        </p:blipFill>
        <p:spPr>
          <a:xfrm>
            <a:off x="558801" y="1864702"/>
            <a:ext cx="5822950" cy="318933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14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201" name="Google Shape;2201;p14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202" name="Google Shape;2202;p145"/>
          <p:cNvGrpSpPr/>
          <p:nvPr/>
        </p:nvGrpSpPr>
        <p:grpSpPr>
          <a:xfrm>
            <a:off x="1054112" y="3759433"/>
            <a:ext cx="8005438" cy="2575064"/>
            <a:chOff x="1054112" y="3759433"/>
            <a:chExt cx="8005438" cy="2575064"/>
          </a:xfrm>
        </p:grpSpPr>
        <p:sp>
          <p:nvSpPr>
            <p:cNvPr id="2203" name="Google Shape;2203;p145"/>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204" name="Google Shape;2204;p145"/>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4.7. Sử dụng trình ghi nhật ký cập nhật để tăng khả năng hiển thị lỗi</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46"/>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4.7. Sử dụng trình ghi nhật ký trưởng thành để tăng khả năng hiển thị lỗi</a:t>
            </a:r>
            <a:endParaRPr sz="1800">
              <a:solidFill>
                <a:schemeClr val="lt1"/>
              </a:solidFill>
              <a:latin typeface="Arial"/>
              <a:ea typeface="Arial"/>
              <a:cs typeface="Arial"/>
              <a:sym typeface="Arial"/>
            </a:endParaRPr>
          </a:p>
        </p:txBody>
      </p:sp>
      <p:sp>
        <p:nvSpPr>
          <p:cNvPr id="2211" name="Google Shape;2211;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12" name="Google Shape;2212;p1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Logger</a:t>
            </a:r>
            <a:endParaRPr/>
          </a:p>
        </p:txBody>
      </p:sp>
      <p:sp>
        <p:nvSpPr>
          <p:cNvPr id="2213" name="Google Shape;2213;p146"/>
          <p:cNvSpPr/>
          <p:nvPr/>
        </p:nvSpPr>
        <p:spPr>
          <a:xfrm>
            <a:off x="580388" y="1944537"/>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Chúng tôi yêu thích console.log nhưng một trình ghi nhật ký bền bỉ và có uy tín như Pino (một tùy chọn mới hơn tập trung vào hiệu suất) là bắt buộc đối với các dự án nghiêm túc.</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công cụ ghi nhật ký hiệu suất cao giúp xác định lỗi và các sự cố có thể xảy ra.</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đề xuất ghi nhật ký bao gồm:</a:t>
            </a:r>
            <a:endParaRPr/>
          </a:p>
        </p:txBody>
      </p:sp>
      <p:sp>
        <p:nvSpPr>
          <p:cNvPr id="2214" name="Google Shape;2214;p146"/>
          <p:cNvSpPr/>
          <p:nvPr/>
        </p:nvSpPr>
        <p:spPr>
          <a:xfrm>
            <a:off x="703263" y="3062792"/>
            <a:ext cx="8496300"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Đăng nhập thường xuyên bằng các cấp độ khác nhau (gỡ lỗi, thông tin, lỗi).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ghi nhật ký, hãy cung cấp thông tin theo ngữ cảnh dưới dạng đối tượng JSON.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Giám sát và lọc nhật ký bằng API truy vấn nhật ký (tích hợp sẵn cho nhiều trình ghi nhật ký) hoặc phần mềm xem nhật ký.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Hiển thị và sắp xếp các báo cáo nhật ký bằng các công cụ thông minh hoạt động như Splunk.</a:t>
            </a:r>
            <a:endParaRPr sz="1300">
              <a:solidFill>
                <a:srgbClr val="262626"/>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47"/>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4.7. Sử dụng trình ghi nhật ký trưởng thành để tăng khả năng hiển thị lỗi</a:t>
            </a:r>
            <a:endParaRPr sz="1800">
              <a:solidFill>
                <a:schemeClr val="lt1"/>
              </a:solidFill>
              <a:latin typeface="Arial"/>
              <a:ea typeface="Arial"/>
              <a:cs typeface="Arial"/>
              <a:sym typeface="Arial"/>
            </a:endParaRPr>
          </a:p>
        </p:txBody>
      </p:sp>
      <p:sp>
        <p:nvSpPr>
          <p:cNvPr id="2221" name="Google Shape;2221;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22" name="Google Shape;2222;p147"/>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a:t>
            </a:r>
            <a:endParaRPr sz="1400">
              <a:solidFill>
                <a:schemeClr val="dk1"/>
              </a:solidFill>
              <a:latin typeface="Arial"/>
              <a:ea typeface="Arial"/>
              <a:cs typeface="Arial"/>
              <a:sym typeface="Arial"/>
            </a:endParaRPr>
          </a:p>
        </p:txBody>
      </p:sp>
      <p:pic>
        <p:nvPicPr>
          <p:cNvPr id="2223" name="Google Shape;2223;p147"/>
          <p:cNvPicPr preferRelativeResize="0"/>
          <p:nvPr/>
        </p:nvPicPr>
        <p:blipFill rotWithShape="1">
          <a:blip r:embed="rId3">
            <a:alphaModFix/>
          </a:blip>
          <a:srcRect b="0" l="0" r="0" t="0"/>
          <a:stretch/>
        </p:blipFill>
        <p:spPr>
          <a:xfrm>
            <a:off x="558800" y="1855910"/>
            <a:ext cx="6041356" cy="210300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4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230" name="Google Shape;2230;p14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231" name="Google Shape;2231;p148"/>
          <p:cNvGrpSpPr/>
          <p:nvPr/>
        </p:nvGrpSpPr>
        <p:grpSpPr>
          <a:xfrm>
            <a:off x="1054112" y="3759433"/>
            <a:ext cx="8005438" cy="2575064"/>
            <a:chOff x="1054112" y="3759433"/>
            <a:chExt cx="8005438" cy="2575064"/>
          </a:xfrm>
        </p:grpSpPr>
        <p:sp>
          <p:nvSpPr>
            <p:cNvPr id="2232" name="Google Shape;2232;p148"/>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233" name="Google Shape;2233;p148"/>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4.8. Nắm bắt các chỉ lệnh promises chưa được xử lý</a:t>
              </a:r>
              <a:endParaRPr sz="16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4.9. Thất bại nhanh chóng, xác thực các đối số bằng thư viện chuyên dụng</a:t>
              </a:r>
              <a:endParaRPr sz="1600">
                <a:solidFill>
                  <a:srgbClr val="A6A6A6"/>
                </a:solidFill>
                <a:latin typeface="Arial"/>
                <a:ea typeface="Arial"/>
                <a:cs typeface="Arial"/>
                <a:sym typeface="Arial"/>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149"/>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4.8. Nắm bắt các chỉ lệnh promises chưa được xử lý</a:t>
            </a:r>
            <a:endParaRPr sz="1800">
              <a:solidFill>
                <a:schemeClr val="lt1"/>
              </a:solidFill>
              <a:latin typeface="Arial"/>
              <a:ea typeface="Arial"/>
              <a:cs typeface="Arial"/>
              <a:sym typeface="Arial"/>
            </a:endParaRPr>
          </a:p>
        </p:txBody>
      </p:sp>
      <p:sp>
        <p:nvSpPr>
          <p:cNvPr id="2240" name="Google Shape;2240;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41" name="Google Shape;2241;p1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Từ chối Promise chưa được xử lý</a:t>
            </a:r>
            <a:endParaRPr sz="2400">
              <a:solidFill>
                <a:srgbClr val="0C0C0C"/>
              </a:solidFill>
              <a:latin typeface="Arial"/>
              <a:ea typeface="Arial"/>
              <a:cs typeface="Arial"/>
              <a:sym typeface="Arial"/>
            </a:endParaRPr>
          </a:p>
        </p:txBody>
      </p:sp>
      <p:sp>
        <p:nvSpPr>
          <p:cNvPr id="2242" name="Google Shape;2242;p149"/>
          <p:cNvSpPr/>
          <p:nvPr/>
        </p:nvSpPr>
        <p:spPr>
          <a:xfrm>
            <a:off x="580388" y="1944537"/>
            <a:ext cx="8619175" cy="322652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Nói chung, hầu hết mã ứng dụng Node.js/Express hiện đại đều chạy bên trong các lời hứa, cho dù bên trong trình xử lý .then, hàm callbacks hay catch blocks.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Đáng ngạc nhiên là các lỗi được đưa ra ở những nơi này không được xử lý bởi trình xử lý sự kiện Ngoại lệ và biến mất, trừ khi nhà phát triển nhớ thêm mệnh đề </a:t>
            </a:r>
            <a:r>
              <a:rPr lang="en-US" sz="1400">
                <a:solidFill>
                  <a:srgbClr val="0033FF"/>
                </a:solidFill>
                <a:latin typeface="Arial"/>
                <a:ea typeface="Arial"/>
                <a:cs typeface="Arial"/>
                <a:sym typeface="Arial"/>
              </a:rPr>
              <a:t>.catch</a:t>
            </a: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phiên bản gần đây của Node đã thêm thông báo cảnh báo khi hiển thị từ chối chưa được xử lý. Mặc dù điều này có thể giúp bạn nhận thấy khi có sự cố xảy ra, nhưng rõ ràng đó không phải là phương pháp xử lý lỗi phù hợp.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giải pháp đơn giản là chuyển hướng đến trình xử lý lỗi tập trung mà không quên thêm mệnh đề </a:t>
            </a:r>
            <a:r>
              <a:rPr lang="en-US" sz="1400">
                <a:solidFill>
                  <a:srgbClr val="0033FF"/>
                </a:solidFill>
                <a:latin typeface="Arial"/>
                <a:ea typeface="Arial"/>
                <a:cs typeface="Arial"/>
                <a:sym typeface="Arial"/>
              </a:rPr>
              <a:t>.catch </a:t>
            </a:r>
            <a:r>
              <a:rPr lang="en-US" sz="1400">
                <a:solidFill>
                  <a:schemeClr val="dk1"/>
                </a:solidFill>
                <a:latin typeface="Arial"/>
                <a:ea typeface="Arial"/>
                <a:cs typeface="Arial"/>
                <a:sym typeface="Arial"/>
              </a:rPr>
              <a:t>trong mỗi lệnh gọi chuỗi promise.</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Việc xây dựng một chiến lược xử lý lỗi dựa trên các nguyên tắc của nhà phát triển là không chắc chắn.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Cân nhắc sử dụng một phương án dự phòng và đăng ký </a:t>
            </a:r>
            <a:r>
              <a:rPr lang="en-US" sz="1400">
                <a:solidFill>
                  <a:srgbClr val="0033FF"/>
                </a:solidFill>
                <a:latin typeface="Arial"/>
                <a:ea typeface="Arial"/>
                <a:cs typeface="Arial"/>
                <a:sym typeface="Arial"/>
              </a:rPr>
              <a:t>process.on('unhandledRejection', callback</a:t>
            </a:r>
            <a:r>
              <a:rPr lang="en-US" sz="1400">
                <a:solidFill>
                  <a:schemeClr val="dk1"/>
                </a:solidFill>
                <a:latin typeface="Arial"/>
                <a:ea typeface="Arial"/>
                <a:cs typeface="Arial"/>
                <a:sym typeface="Arial"/>
              </a:rPr>
              <a:t>). Điều này sẽ xử lý tất cả các lỗi đã được chỉ định nếu không được xử lý cục bộ.</a:t>
            </a:r>
            <a:endParaRPr sz="1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448" name="Google Shape;448;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49" name="Google Shape;449;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trình soạn thảo văn bản nguồn Brackets</a:t>
            </a:r>
            <a:endParaRPr/>
          </a:p>
        </p:txBody>
      </p:sp>
      <p:sp>
        <p:nvSpPr>
          <p:cNvPr id="450" name="Google Shape;450;p1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Tải xuống từ http://brackets.io và cài đặt</a:t>
            </a:r>
            <a:endParaRPr sz="1400">
              <a:solidFill>
                <a:schemeClr val="dk1"/>
              </a:solidFill>
              <a:latin typeface="Arial"/>
              <a:ea typeface="Arial"/>
              <a:cs typeface="Arial"/>
              <a:sym typeface="Arial"/>
            </a:endParaRPr>
          </a:p>
        </p:txBody>
      </p:sp>
      <p:grpSp>
        <p:nvGrpSpPr>
          <p:cNvPr id="451" name="Google Shape;451;p15"/>
          <p:cNvGrpSpPr/>
          <p:nvPr/>
        </p:nvGrpSpPr>
        <p:grpSpPr>
          <a:xfrm>
            <a:off x="2314164" y="2367500"/>
            <a:ext cx="5289552" cy="3432690"/>
            <a:chOff x="2044699" y="2503489"/>
            <a:chExt cx="4870451" cy="3160712"/>
          </a:xfrm>
        </p:grpSpPr>
        <p:pic>
          <p:nvPicPr>
            <p:cNvPr id="452" name="Google Shape;452;p15"/>
            <p:cNvPicPr preferRelativeResize="0"/>
            <p:nvPr/>
          </p:nvPicPr>
          <p:blipFill rotWithShape="1">
            <a:blip r:embed="rId3">
              <a:alphaModFix/>
            </a:blip>
            <a:srcRect b="705" l="531" r="554" t="786"/>
            <a:stretch/>
          </p:blipFill>
          <p:spPr>
            <a:xfrm>
              <a:off x="2108200" y="2528888"/>
              <a:ext cx="4749800" cy="3076392"/>
            </a:xfrm>
            <a:prstGeom prst="rect">
              <a:avLst/>
            </a:prstGeom>
            <a:noFill/>
            <a:ln>
              <a:noFill/>
            </a:ln>
          </p:spPr>
        </p:pic>
        <p:sp>
          <p:nvSpPr>
            <p:cNvPr id="453" name="Google Shape;453;p15"/>
            <p:cNvSpPr/>
            <p:nvPr/>
          </p:nvSpPr>
          <p:spPr>
            <a:xfrm>
              <a:off x="2044699" y="2503489"/>
              <a:ext cx="4870451" cy="316071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150"/>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4.8. Nắm bắt các chỉ lệnh promises chưa được xử lý</a:t>
            </a:r>
            <a:endParaRPr sz="1800">
              <a:solidFill>
                <a:schemeClr val="lt1"/>
              </a:solidFill>
              <a:latin typeface="Arial"/>
              <a:ea typeface="Arial"/>
              <a:cs typeface="Arial"/>
              <a:sym typeface="Arial"/>
            </a:endParaRPr>
          </a:p>
        </p:txBody>
      </p:sp>
      <p:sp>
        <p:nvSpPr>
          <p:cNvPr id="2249" name="Google Shape;2249;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50" name="Google Shape;2250;p15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về mã: các lỗi này sẽ không bị bắt bởi bất kỳ trình xử lý lỗi nào (ngoại trừ unhandledRejection)</a:t>
            </a:r>
            <a:endParaRPr/>
          </a:p>
        </p:txBody>
      </p:sp>
      <p:pic>
        <p:nvPicPr>
          <p:cNvPr id="2251" name="Google Shape;2251;p150"/>
          <p:cNvPicPr preferRelativeResize="0"/>
          <p:nvPr/>
        </p:nvPicPr>
        <p:blipFill rotWithShape="1">
          <a:blip r:embed="rId3">
            <a:alphaModFix/>
          </a:blip>
          <a:srcRect b="0" l="0" r="0" t="0"/>
          <a:stretch/>
        </p:blipFill>
        <p:spPr>
          <a:xfrm>
            <a:off x="580388" y="1962802"/>
            <a:ext cx="6389627" cy="146619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151"/>
          <p:cNvSpPr/>
          <p:nvPr/>
        </p:nvSpPr>
        <p:spPr>
          <a:xfrm>
            <a:off x="416128" y="444866"/>
            <a:ext cx="715624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4.8. Nắm bắt các chỉ lệnh promises chưa được xử lý</a:t>
            </a:r>
            <a:endParaRPr sz="1800">
              <a:solidFill>
                <a:schemeClr val="lt1"/>
              </a:solidFill>
              <a:latin typeface="Arial"/>
              <a:ea typeface="Arial"/>
              <a:cs typeface="Arial"/>
              <a:sym typeface="Arial"/>
            </a:endParaRPr>
          </a:p>
        </p:txBody>
      </p:sp>
      <p:sp>
        <p:nvSpPr>
          <p:cNvPr id="2258" name="Google Shape;2258;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59" name="Google Shape;2259;p15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mã: Nắm bắt Promises chưa được giải quyết và bị từ chối</a:t>
            </a:r>
            <a:endParaRPr sz="1400">
              <a:solidFill>
                <a:schemeClr val="dk1"/>
              </a:solidFill>
              <a:latin typeface="Arial"/>
              <a:ea typeface="Arial"/>
              <a:cs typeface="Arial"/>
              <a:sym typeface="Arial"/>
            </a:endParaRPr>
          </a:p>
        </p:txBody>
      </p:sp>
      <p:pic>
        <p:nvPicPr>
          <p:cNvPr id="2260" name="Google Shape;2260;p151"/>
          <p:cNvPicPr preferRelativeResize="0"/>
          <p:nvPr/>
        </p:nvPicPr>
        <p:blipFill rotWithShape="1">
          <a:blip r:embed="rId3">
            <a:alphaModFix/>
          </a:blip>
          <a:srcRect b="0" l="0" r="0" t="0"/>
          <a:stretch/>
        </p:blipFill>
        <p:spPr>
          <a:xfrm>
            <a:off x="558800" y="1864701"/>
            <a:ext cx="5431016" cy="3917823"/>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5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Xử lý lỗi và khắc phục sự cố</a:t>
            </a:r>
            <a:endParaRPr sz="3600">
              <a:solidFill>
                <a:schemeClr val="dk1"/>
              </a:solidFill>
              <a:latin typeface="Arial"/>
              <a:ea typeface="Arial"/>
              <a:cs typeface="Arial"/>
              <a:sym typeface="Arial"/>
            </a:endParaRPr>
          </a:p>
        </p:txBody>
      </p:sp>
      <p:sp>
        <p:nvSpPr>
          <p:cNvPr id="2267" name="Google Shape;2267;p15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2268" name="Google Shape;2268;p152"/>
          <p:cNvGrpSpPr/>
          <p:nvPr/>
        </p:nvGrpSpPr>
        <p:grpSpPr>
          <a:xfrm>
            <a:off x="1054112" y="3759433"/>
            <a:ext cx="8005438" cy="2575064"/>
            <a:chOff x="1054112" y="3759433"/>
            <a:chExt cx="8005438" cy="2575064"/>
          </a:xfrm>
        </p:grpSpPr>
        <p:sp>
          <p:nvSpPr>
            <p:cNvPr id="2269" name="Google Shape;2269;p152"/>
            <p:cNvSpPr/>
            <p:nvPr/>
          </p:nvSpPr>
          <p:spPr>
            <a:xfrm>
              <a:off x="1054112" y="3759433"/>
              <a:ext cx="3897300" cy="2575064"/>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4.1. Các lỗi phổ biến nhất về cài đặt</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4.2. Các lỗi phổ biến nhất về thông báo lỗi và lập trình</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4.3. Sử dụng Async-Await và promises để async xử lý lỗi không đồng bộ</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4.4. Chỉ sử dụng đối tượng Lỗi tích hợp</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4.5. Phân biệt lỗi vận hành và lập trình viên</a:t>
              </a:r>
              <a:endParaRPr sz="1600">
                <a:solidFill>
                  <a:srgbClr val="A6A6A6"/>
                </a:solidFill>
                <a:latin typeface="Arial"/>
                <a:ea typeface="Arial"/>
                <a:cs typeface="Arial"/>
                <a:sym typeface="Arial"/>
              </a:endParaRPr>
            </a:p>
          </p:txBody>
        </p:sp>
        <p:sp>
          <p:nvSpPr>
            <p:cNvPr id="2270" name="Google Shape;2270;p152"/>
            <p:cNvSpPr/>
            <p:nvPr/>
          </p:nvSpPr>
          <p:spPr>
            <a:xfrm>
              <a:off x="5162250" y="3759433"/>
              <a:ext cx="3897300" cy="2108269"/>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1920"/>
                <a:buFont typeface="Arial"/>
                <a:buChar char="•"/>
              </a:pPr>
              <a:r>
                <a:rPr lang="en-US" sz="1600">
                  <a:solidFill>
                    <a:srgbClr val="A6A6A6"/>
                  </a:solidFill>
                  <a:latin typeface="Arial"/>
                  <a:ea typeface="Arial"/>
                  <a:cs typeface="Arial"/>
                  <a:sym typeface="Arial"/>
                </a:rPr>
                <a:t>4.6. Xử lý lỗi tập trung</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4.7. Sử dụng trình ghi nhật ký cập nhật để tăng khả năng hiển thị lỗi</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1920"/>
                <a:buFont typeface="Arial"/>
                <a:buChar char="•"/>
              </a:pPr>
              <a:r>
                <a:rPr lang="en-US" sz="1600">
                  <a:solidFill>
                    <a:srgbClr val="A6A6A6"/>
                  </a:solidFill>
                  <a:latin typeface="Arial"/>
                  <a:ea typeface="Arial"/>
                  <a:cs typeface="Arial"/>
                  <a:sym typeface="Arial"/>
                </a:rPr>
                <a:t>4.8. Nắm bắt các chỉ lệnh promises chưa được xử lý</a:t>
              </a:r>
              <a:endParaRPr sz="16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1920"/>
                <a:buFont typeface="Arial"/>
                <a:buChar char="•"/>
              </a:pPr>
              <a:r>
                <a:rPr lang="en-US" sz="1600">
                  <a:solidFill>
                    <a:srgbClr val="3F3F3F"/>
                  </a:solidFill>
                  <a:latin typeface="Arial"/>
                  <a:ea typeface="Arial"/>
                  <a:cs typeface="Arial"/>
                  <a:sym typeface="Arial"/>
                </a:rPr>
                <a:t>4.9. Thất bại nhanh chóng, xác thực các đối số bằng thư viện chuyên dụng</a:t>
              </a:r>
              <a:endParaRPr sz="1600">
                <a:solidFill>
                  <a:srgbClr val="3F3F3F"/>
                </a:solidFill>
                <a:latin typeface="Arial"/>
                <a:ea typeface="Arial"/>
                <a:cs typeface="Arial"/>
                <a:sym typeface="Arial"/>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153"/>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4.9. Thất bại nhanh chóng, xác thực các đối số bằng thư viện chuyên dụng</a:t>
            </a:r>
            <a:endParaRPr sz="1800">
              <a:solidFill>
                <a:schemeClr val="lt1"/>
              </a:solidFill>
              <a:latin typeface="Arial"/>
              <a:ea typeface="Arial"/>
              <a:cs typeface="Arial"/>
              <a:sym typeface="Arial"/>
            </a:endParaRPr>
          </a:p>
        </p:txBody>
      </p:sp>
      <p:sp>
        <p:nvSpPr>
          <p:cNvPr id="2277" name="Google Shape;2277;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78" name="Google Shape;2278;p1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Để tránh các lỗi ẩn</a:t>
            </a:r>
            <a:endParaRPr sz="2400">
              <a:solidFill>
                <a:srgbClr val="0C0C0C"/>
              </a:solidFill>
              <a:latin typeface="Arial"/>
              <a:ea typeface="Arial"/>
              <a:cs typeface="Arial"/>
              <a:sym typeface="Arial"/>
            </a:endParaRPr>
          </a:p>
        </p:txBody>
      </p:sp>
      <p:sp>
        <p:nvSpPr>
          <p:cNvPr id="2279" name="Google Shape;2279;p153"/>
          <p:cNvSpPr/>
          <p:nvPr/>
        </p:nvSpPr>
        <p:spPr>
          <a:xfrm>
            <a:off x="580388" y="1944537"/>
            <a:ext cx="8619175" cy="301108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Tất cả chúng ta đều biết tầm quan trọng của việc kiểm tra các đối số và nhanh chóng thất bại để tránh các lỗi ẩn (xem ví dụ về mã anti-pattern bên dưới).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Nếu không, hãy đọc về Lập trình rõ ràng và Lập trình phòng thủ.</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Trên thực tế, chúng ta có xu hướng tránh điều này vì những phiền toái khi mã hóa (ví dụ: nghĩ đến việc xác thực các đối tượng JSON phân cấp với các trường như email và ngày tháng) – Các thư viện như Joi và Trình xác thực biến nhiệm vụ tẻ nhạt này trở nên dễ dàng.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Lập trình phòng thủ là một cách tiếp cận để cải thiện phần mềm và mã nguồn của nó về chất lượng chung, giảm số lỗi và sự cố phần mềm.</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Làm cho mã nguồn dễ hiểu – Mã nguồn phải dễ đọc và dễ hiểu để được kiểm tra trình phiên dịch.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Nó đảm bảo rằng phần mềm hoạt động theo cách có thể dự đoán được bất chấp hành động của người dùng hoặc thông tin đưa vào ngoài dự kiến.</a:t>
            </a:r>
            <a:endParaRPr sz="1400">
              <a:solidFill>
                <a:schemeClr val="dk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154"/>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4.9. Thất bại nhanh chóng, xác thực các đối số bằng thư viện chuyên dụng</a:t>
            </a:r>
            <a:endParaRPr sz="1800">
              <a:solidFill>
                <a:schemeClr val="lt1"/>
              </a:solidFill>
              <a:latin typeface="Arial"/>
              <a:ea typeface="Arial"/>
              <a:cs typeface="Arial"/>
              <a:sym typeface="Arial"/>
            </a:endParaRPr>
          </a:p>
        </p:txBody>
      </p:sp>
      <p:sp>
        <p:nvSpPr>
          <p:cNvPr id="2286" name="Google Shape;2286;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87" name="Google Shape;2287;p15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về mã: xác thực đầu vào JSON phức tạp bằng cách sử dụng 'Joi'</a:t>
            </a:r>
            <a:endParaRPr/>
          </a:p>
        </p:txBody>
      </p:sp>
      <p:pic>
        <p:nvPicPr>
          <p:cNvPr id="2288" name="Google Shape;2288;p154"/>
          <p:cNvPicPr preferRelativeResize="0"/>
          <p:nvPr/>
        </p:nvPicPr>
        <p:blipFill rotWithShape="1">
          <a:blip r:embed="rId3">
            <a:alphaModFix/>
          </a:blip>
          <a:srcRect b="0" l="0" r="0" t="0"/>
          <a:stretch/>
        </p:blipFill>
        <p:spPr>
          <a:xfrm>
            <a:off x="558800" y="1964680"/>
            <a:ext cx="5428950" cy="315705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55"/>
          <p:cNvSpPr/>
          <p:nvPr/>
        </p:nvSpPr>
        <p:spPr>
          <a:xfrm>
            <a:off x="416128" y="444866"/>
            <a:ext cx="715624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4.9. Thất bại nhanh chóng, xác thực các đối số bằng thư viện chuyên dụng</a:t>
            </a:r>
            <a:endParaRPr sz="1800">
              <a:solidFill>
                <a:schemeClr val="lt1"/>
              </a:solidFill>
              <a:latin typeface="Arial"/>
              <a:ea typeface="Arial"/>
              <a:cs typeface="Arial"/>
              <a:sym typeface="Arial"/>
            </a:endParaRPr>
          </a:p>
        </p:txBody>
      </p:sp>
      <p:sp>
        <p:nvSpPr>
          <p:cNvPr id="2295" name="Google Shape;2295;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296" name="Google Shape;2296;p15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Anti-pattern: không có xác nhận dẫn đến các lỗi khó chịu</a:t>
            </a:r>
            <a:endParaRPr sz="1400">
              <a:solidFill>
                <a:schemeClr val="dk1"/>
              </a:solidFill>
              <a:latin typeface="Arial"/>
              <a:ea typeface="Arial"/>
              <a:cs typeface="Arial"/>
              <a:sym typeface="Arial"/>
            </a:endParaRPr>
          </a:p>
        </p:txBody>
      </p:sp>
      <p:pic>
        <p:nvPicPr>
          <p:cNvPr id="2297" name="Google Shape;2297;p155"/>
          <p:cNvPicPr preferRelativeResize="0"/>
          <p:nvPr/>
        </p:nvPicPr>
        <p:blipFill rotWithShape="1">
          <a:blip r:embed="rId3">
            <a:alphaModFix/>
          </a:blip>
          <a:srcRect b="0" l="0" r="0" t="0"/>
          <a:stretch/>
        </p:blipFill>
        <p:spPr>
          <a:xfrm>
            <a:off x="558800" y="1959409"/>
            <a:ext cx="6384925" cy="29633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grpSp>
        <p:nvGrpSpPr>
          <p:cNvPr id="2303" name="Google Shape;2303;p156"/>
          <p:cNvGrpSpPr/>
          <p:nvPr/>
        </p:nvGrpSpPr>
        <p:grpSpPr>
          <a:xfrm>
            <a:off x="1586" y="1099"/>
            <a:ext cx="9899652" cy="6855802"/>
            <a:chOff x="-1" y="0"/>
            <a:chExt cx="9902826" cy="6858000"/>
          </a:xfrm>
        </p:grpSpPr>
        <p:pic>
          <p:nvPicPr>
            <p:cNvPr id="2304" name="Google Shape;2304;p156"/>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2305" name="Google Shape;2305;p156"/>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2306" name="Google Shape;2306;p156"/>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2307" name="Google Shape;2307;p156"/>
            <p:cNvSpPr/>
            <p:nvPr/>
          </p:nvSpPr>
          <p:spPr>
            <a:xfrm>
              <a:off x="945928" y="2892042"/>
              <a:ext cx="8398097" cy="84633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Kết thúc tài liệu</a:t>
              </a:r>
              <a:endParaRPr sz="5498">
                <a:solidFill>
                  <a:srgbClr val="FFFFFF"/>
                </a:solidFill>
                <a:latin typeface="Arial"/>
                <a:ea typeface="Arial"/>
                <a:cs typeface="Arial"/>
                <a:sym typeface="Arial"/>
              </a:endParaRPr>
            </a:p>
          </p:txBody>
        </p:sp>
      </p:grpSp>
      <p:sp>
        <p:nvSpPr>
          <p:cNvPr id="2308" name="Google Shape;2308;p156"/>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Installing development tools</a:t>
            </a:r>
            <a:endParaRPr/>
          </a:p>
        </p:txBody>
      </p:sp>
      <p:sp>
        <p:nvSpPr>
          <p:cNvPr id="460" name="Google Shape;460;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61" name="Google Shape;461;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trình duyệt Chrome</a:t>
            </a:r>
            <a:endParaRPr/>
          </a:p>
        </p:txBody>
      </p:sp>
      <p:sp>
        <p:nvSpPr>
          <p:cNvPr id="462" name="Google Shape;462;p1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Tải xuống từ http://www.google.com và cài đặt</a:t>
            </a:r>
            <a:endParaRPr sz="1400">
              <a:solidFill>
                <a:schemeClr val="dk1"/>
              </a:solidFill>
              <a:latin typeface="Arial"/>
              <a:ea typeface="Arial"/>
              <a:cs typeface="Arial"/>
              <a:sym typeface="Arial"/>
            </a:endParaRPr>
          </a:p>
        </p:txBody>
      </p:sp>
      <p:sp>
        <p:nvSpPr>
          <p:cNvPr id="463" name="Google Shape;463;p16"/>
          <p:cNvSpPr/>
          <p:nvPr/>
        </p:nvSpPr>
        <p:spPr>
          <a:xfrm>
            <a:off x="1582615" y="2367500"/>
            <a:ext cx="6629400" cy="35233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스크린샷이(가) 표시된 사진&#10;&#10;자동 생성된 설명" id="464" name="Google Shape;464;p16"/>
          <p:cNvPicPr preferRelativeResize="0"/>
          <p:nvPr/>
        </p:nvPicPr>
        <p:blipFill rotWithShape="1">
          <a:blip r:embed="rId3">
            <a:alphaModFix/>
          </a:blip>
          <a:srcRect b="0" l="0" r="0" t="0"/>
          <a:stretch/>
        </p:blipFill>
        <p:spPr>
          <a:xfrm>
            <a:off x="1661345" y="2437152"/>
            <a:ext cx="6468378" cy="33342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471" name="Google Shape;471;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72" name="Google Shape;472;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Node.js </a:t>
            </a:r>
            <a:endParaRPr/>
          </a:p>
        </p:txBody>
      </p:sp>
      <p:sp>
        <p:nvSpPr>
          <p:cNvPr id="473" name="Google Shape;473;p17"/>
          <p:cNvSpPr/>
          <p:nvPr/>
        </p:nvSpPr>
        <p:spPr>
          <a:xfrm>
            <a:off x="580388" y="1944537"/>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phiên bản LTS và phiên bản Current. Phiên bản LTS là phiên bản duy trì các hàm hiện có trong một khoảng thời gian nhất định để ổn định hệ thống và Phiên bản Current là phiên bản mới nhất.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Khóa học này sử dụng phiên bản Current.</a:t>
            </a:r>
            <a:endParaRPr/>
          </a:p>
        </p:txBody>
      </p:sp>
      <p:grpSp>
        <p:nvGrpSpPr>
          <p:cNvPr id="474" name="Google Shape;474;p17"/>
          <p:cNvGrpSpPr/>
          <p:nvPr/>
        </p:nvGrpSpPr>
        <p:grpSpPr>
          <a:xfrm>
            <a:off x="2598482" y="2919325"/>
            <a:ext cx="4954433" cy="3428350"/>
            <a:chOff x="2598420" y="2886228"/>
            <a:chExt cx="4693920" cy="3461232"/>
          </a:xfrm>
        </p:grpSpPr>
        <p:sp>
          <p:nvSpPr>
            <p:cNvPr id="475" name="Google Shape;475;p17"/>
            <p:cNvSpPr/>
            <p:nvPr/>
          </p:nvSpPr>
          <p:spPr>
            <a:xfrm>
              <a:off x="2598420" y="2886228"/>
              <a:ext cx="4693920" cy="346123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76" name="Google Shape;476;p17"/>
            <p:cNvPicPr preferRelativeResize="0"/>
            <p:nvPr/>
          </p:nvPicPr>
          <p:blipFill rotWithShape="1">
            <a:blip r:embed="rId3">
              <a:alphaModFix/>
            </a:blip>
            <a:srcRect b="1002" l="729" r="711" t="568"/>
            <a:stretch/>
          </p:blipFill>
          <p:spPr>
            <a:xfrm>
              <a:off x="2677197" y="2955880"/>
              <a:ext cx="4550588" cy="331421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483" name="Google Shape;483;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84" name="Google Shape;484;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Thay đổi chủ đề của Brackets</a:t>
            </a:r>
            <a:endParaRPr/>
          </a:p>
        </p:txBody>
      </p:sp>
      <p:sp>
        <p:nvSpPr>
          <p:cNvPr id="485" name="Google Shape;485;p18"/>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thay đổi chủ đề của brackets: Nhấp vào View → menu Themes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Tăng kích cỡ phông chữ: &lt;Ctrl&gt; +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Giảm kích cỡ phông chữ: &lt;Ctrl&gt; + -</a:t>
            </a:r>
            <a:endParaRPr/>
          </a:p>
        </p:txBody>
      </p:sp>
      <p:sp>
        <p:nvSpPr>
          <p:cNvPr id="486" name="Google Shape;486;p18"/>
          <p:cNvSpPr/>
          <p:nvPr/>
        </p:nvSpPr>
        <p:spPr>
          <a:xfrm>
            <a:off x="449998" y="3300617"/>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Mở thư mục Project</a:t>
            </a:r>
            <a:endParaRPr/>
          </a:p>
        </p:txBody>
      </p:sp>
      <p:sp>
        <p:nvSpPr>
          <p:cNvPr id="487" name="Google Shape;487;p18"/>
          <p:cNvSpPr/>
          <p:nvPr/>
        </p:nvSpPr>
        <p:spPr>
          <a:xfrm>
            <a:off x="580388" y="3870053"/>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Trong File Explorer, tạo thư mục “brackets_nodejs” tại thư mục “NodeExample” nằm trong thư mục tài khoản người dùng Windows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Nhấp vào File → Mở menu Folder để chỉ định vị trí của thư mục</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Nhấp chuột phải vào vùng bên trái của dự án và nhấp vào menu New File để tạo tệp</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494" name="Google Shape;494;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95" name="Google Shape;495;p19"/>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một tệp JavaScript và chạy trong dấu nhắc </a:t>
            </a:r>
            <a:endParaRPr sz="2400">
              <a:solidFill>
                <a:srgbClr val="0C0C0C"/>
              </a:solidFill>
              <a:latin typeface="Arial"/>
              <a:ea typeface="Arial"/>
              <a:cs typeface="Arial"/>
              <a:sym typeface="Arial"/>
            </a:endParaRPr>
          </a:p>
          <a:p>
            <a:pPr indent="0" lvl="0" marL="0" marR="0" rtl="0" algn="l">
              <a:spcBef>
                <a:spcPts val="0"/>
              </a:spcBef>
              <a:spcAft>
                <a:spcPts val="0"/>
              </a:spcAft>
              <a:buNone/>
            </a:pPr>
            <a:r>
              <a:rPr lang="en-US" sz="2400">
                <a:solidFill>
                  <a:srgbClr val="0C0C0C"/>
                </a:solidFill>
                <a:latin typeface="Arial"/>
                <a:ea typeface="Arial"/>
                <a:cs typeface="Arial"/>
                <a:sym typeface="Arial"/>
              </a:rPr>
              <a:t>lệnh </a:t>
            </a:r>
            <a:endParaRPr/>
          </a:p>
        </p:txBody>
      </p:sp>
      <p:sp>
        <p:nvSpPr>
          <p:cNvPr id="496" name="Google Shape;496;p19"/>
          <p:cNvSpPr/>
          <p:nvPr/>
        </p:nvSpPr>
        <p:spPr>
          <a:xfrm>
            <a:off x="580388" y="2243835"/>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Nhập một mã JavaScript đơn giản</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Đi tới thư mục dự án và chạy tệp tại node test1.js trong dấu nhắc lệnh</a:t>
            </a:r>
            <a:br>
              <a:rPr lang="en-US" sz="1400">
                <a:solidFill>
                  <a:srgbClr val="262626"/>
                </a:solidFill>
                <a:latin typeface="Arial"/>
                <a:ea typeface="Arial"/>
                <a:cs typeface="Arial"/>
                <a:sym typeface="Arial"/>
              </a:rPr>
            </a:br>
            <a:r>
              <a:rPr lang="en-US" sz="1400">
                <a:solidFill>
                  <a:srgbClr val="262626"/>
                </a:solidFill>
                <a:latin typeface="Arial"/>
                <a:ea typeface="Arial"/>
                <a:cs typeface="Arial"/>
                <a:sym typeface="Arial"/>
              </a:rPr>
              <a:t>(Nếu đã tạo tên tệp là ch06_01.js, hãy chạy tệp này dưới dạng node ch06_01.js)</a:t>
            </a:r>
            <a:endParaRPr/>
          </a:p>
        </p:txBody>
      </p:sp>
      <p:sp>
        <p:nvSpPr>
          <p:cNvPr id="497" name="Google Shape;497;p19"/>
          <p:cNvSpPr/>
          <p:nvPr/>
        </p:nvSpPr>
        <p:spPr>
          <a:xfrm>
            <a:off x="691197" y="3156438"/>
            <a:ext cx="8508366" cy="254977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98" name="Google Shape;498;p19"/>
          <p:cNvGrpSpPr/>
          <p:nvPr/>
        </p:nvGrpSpPr>
        <p:grpSpPr>
          <a:xfrm>
            <a:off x="856355" y="3234968"/>
            <a:ext cx="8193290" cy="2307770"/>
            <a:chOff x="741160" y="3561073"/>
            <a:chExt cx="11471922" cy="3231248"/>
          </a:xfrm>
        </p:grpSpPr>
        <p:pic>
          <p:nvPicPr>
            <p:cNvPr descr="스크린샷이(가) 표시된 사진&#10;&#10;자동 생성된 설명" id="499" name="Google Shape;499;p19"/>
            <p:cNvPicPr preferRelativeResize="0"/>
            <p:nvPr/>
          </p:nvPicPr>
          <p:blipFill rotWithShape="1">
            <a:blip r:embed="rId3">
              <a:alphaModFix/>
            </a:blip>
            <a:srcRect b="0" l="0" r="0" t="0"/>
            <a:stretch/>
          </p:blipFill>
          <p:spPr>
            <a:xfrm>
              <a:off x="741160" y="3561073"/>
              <a:ext cx="5273713" cy="3226230"/>
            </a:xfrm>
            <a:prstGeom prst="rect">
              <a:avLst/>
            </a:prstGeom>
            <a:noFill/>
            <a:ln>
              <a:noFill/>
            </a:ln>
          </p:spPr>
        </p:pic>
        <p:pic>
          <p:nvPicPr>
            <p:cNvPr descr="스크린샷이(가) 표시된 사진&#10;&#10;매우 높은 신뢰도로 생성된 설명" id="500" name="Google Shape;500;p19"/>
            <p:cNvPicPr preferRelativeResize="0"/>
            <p:nvPr/>
          </p:nvPicPr>
          <p:blipFill rotWithShape="1">
            <a:blip r:embed="rId4">
              <a:alphaModFix/>
            </a:blip>
            <a:srcRect b="0" l="0" r="0" t="0"/>
            <a:stretch/>
          </p:blipFill>
          <p:spPr>
            <a:xfrm>
              <a:off x="6191994" y="3561073"/>
              <a:ext cx="6021088" cy="323124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p:nvPr/>
        </p:nvSpPr>
        <p:spPr>
          <a:xfrm>
            <a:off x="1002970" y="3179710"/>
            <a:ext cx="8196593"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Node.js trong IoT</a:t>
            </a:r>
            <a:endParaRPr/>
          </a:p>
        </p:txBody>
      </p:sp>
      <p:sp>
        <p:nvSpPr>
          <p:cNvPr id="151" name="Google Shape;151;p2"/>
          <p:cNvSpPr/>
          <p:nvPr/>
        </p:nvSpPr>
        <p:spPr>
          <a:xfrm>
            <a:off x="1002970" y="2724996"/>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7. </a:t>
            </a:r>
            <a:endParaRPr b="0" i="0" sz="5400" u="none" cap="none" strike="noStrike">
              <a:solidFill>
                <a:srgbClr val="7F7F7F"/>
              </a:solidFill>
              <a:latin typeface="Arial"/>
              <a:ea typeface="Arial"/>
              <a:cs typeface="Arial"/>
              <a:sym typeface="Arial"/>
            </a:endParaRPr>
          </a:p>
        </p:txBody>
      </p:sp>
      <p:sp>
        <p:nvSpPr>
          <p:cNvPr id="152" name="Google Shape;152;p2"/>
          <p:cNvSpPr/>
          <p:nvPr/>
        </p:nvSpPr>
        <p:spPr>
          <a:xfrm>
            <a:off x="732970" y="2750272"/>
            <a:ext cx="60008" cy="1285948"/>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3" name="Google Shape;153;p2"/>
          <p:cNvGrpSpPr/>
          <p:nvPr/>
        </p:nvGrpSpPr>
        <p:grpSpPr>
          <a:xfrm>
            <a:off x="732970" y="4257675"/>
            <a:ext cx="3980016" cy="323165"/>
            <a:chOff x="732970" y="4083397"/>
            <a:chExt cx="3980016" cy="323165"/>
          </a:xfrm>
        </p:grpSpPr>
        <p:sp>
          <p:nvSpPr>
            <p:cNvPr id="154" name="Google Shape;154;p2"/>
            <p:cNvSpPr/>
            <p:nvPr/>
          </p:nvSpPr>
          <p:spPr>
            <a:xfrm>
              <a:off x="1002970" y="4091091"/>
              <a:ext cx="3710016"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0" i="0" sz="2100" u="none" cap="none" strike="noStrike">
                <a:solidFill>
                  <a:srgbClr val="1428A0"/>
                </a:solidFill>
                <a:latin typeface="Arial"/>
                <a:ea typeface="Arial"/>
                <a:cs typeface="Arial"/>
                <a:sym typeface="Arial"/>
              </a:endParaRPr>
            </a:p>
          </p:txBody>
        </p:sp>
        <p:sp>
          <p:nvSpPr>
            <p:cNvPr id="155" name="Google Shape;155;p2"/>
            <p:cNvSpPr/>
            <p:nvPr/>
          </p:nvSpPr>
          <p:spPr>
            <a:xfrm>
              <a:off x="732970" y="408339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507" name="Google Shape;507;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08" name="Google Shape;508;p20"/>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tệp HTML và xem trước trong trình duyệt </a:t>
            </a:r>
            <a:endParaRPr sz="2400">
              <a:solidFill>
                <a:srgbClr val="0C0C0C"/>
              </a:solidFill>
              <a:latin typeface="Arial"/>
              <a:ea typeface="Arial"/>
              <a:cs typeface="Arial"/>
              <a:sym typeface="Arial"/>
            </a:endParaRPr>
          </a:p>
          <a:p>
            <a:pPr indent="0" lvl="0" marL="0" marR="0" rtl="0" algn="l">
              <a:spcBef>
                <a:spcPts val="0"/>
              </a:spcBef>
              <a:spcAft>
                <a:spcPts val="0"/>
              </a:spcAft>
              <a:buNone/>
            </a:pPr>
            <a:r>
              <a:rPr lang="en-US" sz="2400">
                <a:solidFill>
                  <a:srgbClr val="0C0C0C"/>
                </a:solidFill>
                <a:latin typeface="Arial"/>
                <a:ea typeface="Arial"/>
                <a:cs typeface="Arial"/>
                <a:sym typeface="Arial"/>
              </a:rPr>
              <a:t>web</a:t>
            </a:r>
            <a:endParaRPr/>
          </a:p>
        </p:txBody>
      </p:sp>
      <p:grpSp>
        <p:nvGrpSpPr>
          <p:cNvPr id="509" name="Google Shape;509;p20"/>
          <p:cNvGrpSpPr/>
          <p:nvPr/>
        </p:nvGrpSpPr>
        <p:grpSpPr>
          <a:xfrm>
            <a:off x="1660393" y="2923557"/>
            <a:ext cx="6181160" cy="3394435"/>
            <a:chOff x="1371599" y="3156438"/>
            <a:chExt cx="7165731" cy="2488224"/>
          </a:xfrm>
        </p:grpSpPr>
        <p:sp>
          <p:nvSpPr>
            <p:cNvPr id="510" name="Google Shape;510;p20"/>
            <p:cNvSpPr/>
            <p:nvPr/>
          </p:nvSpPr>
          <p:spPr>
            <a:xfrm>
              <a:off x="1371599" y="3156438"/>
              <a:ext cx="7165731" cy="248822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11" name="Google Shape;511;p20"/>
            <p:cNvGrpSpPr/>
            <p:nvPr/>
          </p:nvGrpSpPr>
          <p:grpSpPr>
            <a:xfrm>
              <a:off x="1470084" y="3276600"/>
              <a:ext cx="6968760" cy="2247900"/>
              <a:chOff x="1025442" y="3811757"/>
              <a:chExt cx="9131184" cy="2945429"/>
            </a:xfrm>
          </p:grpSpPr>
          <p:pic>
            <p:nvPicPr>
              <p:cNvPr descr="스크린샷, 모니터, 화면, 검은색이(가) 표시된 사진&#10;&#10;매우 높은 신뢰도로 생성된 설명" id="512" name="Google Shape;512;p20"/>
              <p:cNvPicPr preferRelativeResize="0"/>
              <p:nvPr/>
            </p:nvPicPr>
            <p:blipFill rotWithShape="1">
              <a:blip r:embed="rId3">
                <a:alphaModFix/>
              </a:blip>
              <a:srcRect b="0" l="0" r="0" t="0"/>
              <a:stretch/>
            </p:blipFill>
            <p:spPr>
              <a:xfrm>
                <a:off x="1025442" y="3811757"/>
                <a:ext cx="5403272" cy="2945429"/>
              </a:xfrm>
              <a:prstGeom prst="rect">
                <a:avLst/>
              </a:prstGeom>
              <a:noFill/>
              <a:ln>
                <a:noFill/>
              </a:ln>
            </p:spPr>
          </p:pic>
          <p:pic>
            <p:nvPicPr>
              <p:cNvPr descr="스크린샷이(가) 표시된 사진&#10;&#10;매우 높은 신뢰도로 생성된 설명" id="513" name="Google Shape;513;p20"/>
              <p:cNvPicPr preferRelativeResize="0"/>
              <p:nvPr/>
            </p:nvPicPr>
            <p:blipFill rotWithShape="1">
              <a:blip r:embed="rId4">
                <a:alphaModFix/>
              </a:blip>
              <a:srcRect b="0" l="0" r="0" t="0"/>
              <a:stretch/>
            </p:blipFill>
            <p:spPr>
              <a:xfrm>
                <a:off x="6617274" y="3811757"/>
                <a:ext cx="3539352" cy="2945429"/>
              </a:xfrm>
              <a:prstGeom prst="rect">
                <a:avLst/>
              </a:prstGeom>
              <a:noFill/>
              <a:ln>
                <a:noFill/>
              </a:ln>
            </p:spPr>
          </p:pic>
        </p:grpSp>
      </p:grpSp>
      <p:grpSp>
        <p:nvGrpSpPr>
          <p:cNvPr id="514" name="Google Shape;514;p20"/>
          <p:cNvGrpSpPr/>
          <p:nvPr/>
        </p:nvGrpSpPr>
        <p:grpSpPr>
          <a:xfrm>
            <a:off x="449998" y="2233927"/>
            <a:ext cx="8785225" cy="858990"/>
            <a:chOff x="558800" y="3392996"/>
            <a:chExt cx="8785225" cy="858990"/>
          </a:xfrm>
        </p:grpSpPr>
        <p:grpSp>
          <p:nvGrpSpPr>
            <p:cNvPr id="515" name="Google Shape;515;p20"/>
            <p:cNvGrpSpPr/>
            <p:nvPr/>
          </p:nvGrpSpPr>
          <p:grpSpPr>
            <a:xfrm>
              <a:off x="558800" y="3392996"/>
              <a:ext cx="8785225" cy="215444"/>
              <a:chOff x="1027113" y="2045625"/>
              <a:chExt cx="8785225" cy="215444"/>
            </a:xfrm>
          </p:grpSpPr>
          <p:sp>
            <p:nvSpPr>
              <p:cNvPr id="516" name="Google Shape;516;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7" name="Google Shape;517;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tệp ch06_01.html và nhập các thẻ HTML đơn giản</a:t>
                </a:r>
                <a:endParaRPr/>
              </a:p>
            </p:txBody>
          </p:sp>
        </p:grpSp>
        <p:grpSp>
          <p:nvGrpSpPr>
            <p:cNvPr id="518" name="Google Shape;518;p20"/>
            <p:cNvGrpSpPr/>
            <p:nvPr/>
          </p:nvGrpSpPr>
          <p:grpSpPr>
            <a:xfrm>
              <a:off x="558800" y="3714769"/>
              <a:ext cx="8299765" cy="215444"/>
              <a:chOff x="1027113" y="2045625"/>
              <a:chExt cx="8299765" cy="215444"/>
            </a:xfrm>
          </p:grpSpPr>
          <p:sp>
            <p:nvSpPr>
              <p:cNvPr id="519" name="Google Shape;519;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0" name="Google Shape;520;p20"/>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Nhấp vào biểu tượng xem trước trực tiếp để mở trang trong trình duyệt Chrome</a:t>
                </a:r>
                <a:endParaRPr/>
              </a:p>
            </p:txBody>
          </p:sp>
        </p:grpSp>
        <p:grpSp>
          <p:nvGrpSpPr>
            <p:cNvPr id="521" name="Google Shape;521;p20"/>
            <p:cNvGrpSpPr/>
            <p:nvPr/>
          </p:nvGrpSpPr>
          <p:grpSpPr>
            <a:xfrm>
              <a:off x="558800" y="4036542"/>
              <a:ext cx="8785225" cy="215444"/>
              <a:chOff x="1027113" y="2045625"/>
              <a:chExt cx="8785225" cy="215444"/>
            </a:xfrm>
          </p:grpSpPr>
          <p:sp>
            <p:nvSpPr>
              <p:cNvPr id="522" name="Google Shape;522;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3" name="Google Shape;523;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mã thay đổi sẽ được hiển thị tự động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Cài đặt các công cụ phát triển</a:t>
            </a:r>
            <a:endParaRPr sz="1800">
              <a:solidFill>
                <a:schemeClr val="lt1"/>
              </a:solidFill>
              <a:latin typeface="Arial"/>
              <a:ea typeface="Arial"/>
              <a:cs typeface="Arial"/>
              <a:sym typeface="Arial"/>
            </a:endParaRPr>
          </a:p>
        </p:txBody>
      </p:sp>
      <p:sp>
        <p:nvSpPr>
          <p:cNvPr id="530" name="Google Shape;530;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31" name="Google Shape;531;p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phần mở rộng</a:t>
            </a:r>
            <a:endParaRPr sz="2400">
              <a:solidFill>
                <a:srgbClr val="0C0C0C"/>
              </a:solidFill>
              <a:latin typeface="Arial"/>
              <a:ea typeface="Arial"/>
              <a:cs typeface="Arial"/>
              <a:sym typeface="Arial"/>
            </a:endParaRPr>
          </a:p>
        </p:txBody>
      </p:sp>
      <p:sp>
        <p:nvSpPr>
          <p:cNvPr id="532" name="Google Shape;532;p21"/>
          <p:cNvSpPr/>
          <p:nvPr/>
        </p:nvSpPr>
        <p:spPr>
          <a:xfrm>
            <a:off x="580388" y="1944537"/>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sẵn nhiều phần mở rộng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Nhấp vào biểu tượng [Extension Manager] và cài đặt menu plug-in (phần bổ trợ) bên dưới: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Brackets Icon Custom Work (Nếu bạn thấy hộp thoại Option sau khi cài đặt, hãy tắt Use Icon Option ở trên cùng)</a:t>
            </a:r>
            <a:endParaRPr/>
          </a:p>
        </p:txBody>
      </p:sp>
      <p:grpSp>
        <p:nvGrpSpPr>
          <p:cNvPr id="533" name="Google Shape;533;p21"/>
          <p:cNvGrpSpPr/>
          <p:nvPr/>
        </p:nvGrpSpPr>
        <p:grpSpPr>
          <a:xfrm>
            <a:off x="2777783" y="3156438"/>
            <a:ext cx="4335194" cy="3191022"/>
            <a:chOff x="2777783" y="3156438"/>
            <a:chExt cx="4335194" cy="3191022"/>
          </a:xfrm>
        </p:grpSpPr>
        <p:sp>
          <p:nvSpPr>
            <p:cNvPr id="534" name="Google Shape;534;p21"/>
            <p:cNvSpPr/>
            <p:nvPr/>
          </p:nvSpPr>
          <p:spPr>
            <a:xfrm>
              <a:off x="2777783" y="3156438"/>
              <a:ext cx="4335194" cy="31910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35" name="Google Shape;535;p21"/>
            <p:cNvPicPr preferRelativeResize="0"/>
            <p:nvPr/>
          </p:nvPicPr>
          <p:blipFill rotWithShape="1">
            <a:blip r:embed="rId3">
              <a:alphaModFix/>
            </a:blip>
            <a:srcRect b="0" l="0" r="0" t="0"/>
            <a:stretch/>
          </p:blipFill>
          <p:spPr>
            <a:xfrm>
              <a:off x="2865706" y="3260948"/>
              <a:ext cx="4159348" cy="298200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541" name="Google Shape;541;p2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542" name="Google Shape;542;p22"/>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Node.js</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Cài đặt các công cụ phát triển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Tạo dự án node đầu tiên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Gửi log lên console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Sử dụng mô-đun tích hợp sẵn</a:t>
            </a:r>
            <a:endParaRPr sz="1800">
              <a:solidFill>
                <a:srgbClr val="A6A6A6"/>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23"/>
          <p:cNvGrpSpPr/>
          <p:nvPr/>
        </p:nvGrpSpPr>
        <p:grpSpPr>
          <a:xfrm>
            <a:off x="2777783" y="2919212"/>
            <a:ext cx="4335194" cy="3191022"/>
            <a:chOff x="2777783" y="2919212"/>
            <a:chExt cx="4335194" cy="3191022"/>
          </a:xfrm>
        </p:grpSpPr>
        <p:sp>
          <p:nvSpPr>
            <p:cNvPr id="549" name="Google Shape;549;p23"/>
            <p:cNvSpPr/>
            <p:nvPr/>
          </p:nvSpPr>
          <p:spPr>
            <a:xfrm>
              <a:off x="2777783" y="2919212"/>
              <a:ext cx="4335194" cy="31910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50" name="Google Shape;550;p23"/>
            <p:cNvPicPr preferRelativeResize="0"/>
            <p:nvPr/>
          </p:nvPicPr>
          <p:blipFill rotWithShape="1">
            <a:blip r:embed="rId3">
              <a:alphaModFix/>
            </a:blip>
            <a:srcRect b="0" l="0" r="0" t="0"/>
            <a:stretch/>
          </p:blipFill>
          <p:spPr>
            <a:xfrm>
              <a:off x="2887274" y="3039185"/>
              <a:ext cx="4116212" cy="2951076"/>
            </a:xfrm>
            <a:prstGeom prst="rect">
              <a:avLst/>
            </a:prstGeom>
            <a:noFill/>
            <a:ln>
              <a:noFill/>
            </a:ln>
          </p:spPr>
        </p:pic>
      </p:grpSp>
      <p:sp>
        <p:nvSpPr>
          <p:cNvPr id="551" name="Google Shape;551;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Tạo dự án Node đầu tiên</a:t>
            </a:r>
            <a:endParaRPr sz="1800">
              <a:solidFill>
                <a:schemeClr val="lt1"/>
              </a:solidFill>
              <a:latin typeface="Arial"/>
              <a:ea typeface="Arial"/>
              <a:cs typeface="Arial"/>
              <a:sym typeface="Arial"/>
            </a:endParaRPr>
          </a:p>
        </p:txBody>
      </p:sp>
      <p:sp>
        <p:nvSpPr>
          <p:cNvPr id="552" name="Google Shape;552;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53" name="Google Shape;553;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node trong Brackets</a:t>
            </a:r>
            <a:endParaRPr/>
          </a:p>
        </p:txBody>
      </p:sp>
      <p:sp>
        <p:nvSpPr>
          <p:cNvPr id="554" name="Google Shape;554;p23"/>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Nhấp vào File → Mở menu Folder và chỉ định thư mục NodeExample trong thư mục brackets_nodejs </a:t>
            </a:r>
            <a:endParaRPr/>
          </a:p>
          <a:p>
            <a:pPr indent="0" lvl="0" marL="0" marR="0" rtl="0" algn="l">
              <a:spcBef>
                <a:spcPts val="1000"/>
              </a:spcBef>
              <a:spcAft>
                <a:spcPts val="0"/>
              </a:spcAft>
              <a:buNone/>
            </a:pPr>
            <a:r>
              <a:rPr lang="en-US" sz="1400">
                <a:solidFill>
                  <a:schemeClr val="dk1"/>
                </a:solidFill>
                <a:latin typeface="Arial"/>
                <a:ea typeface="Arial"/>
                <a:cs typeface="Arial"/>
                <a:sym typeface="Arial"/>
              </a:rPr>
              <a:t> (Nếu đã được chỉ định sẵn, hãy giữ nguyên)</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Cài đặt NodeJs integration trong số các hàm mở rộng</a:t>
            </a:r>
            <a:endParaRPr sz="1400">
              <a:solidFill>
                <a:srgbClr val="262626"/>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Tạo dự án Node đầu tiên</a:t>
            </a:r>
            <a:endParaRPr sz="1800">
              <a:solidFill>
                <a:schemeClr val="lt1"/>
              </a:solidFill>
              <a:latin typeface="Arial"/>
              <a:ea typeface="Arial"/>
              <a:cs typeface="Arial"/>
              <a:sym typeface="Arial"/>
            </a:endParaRPr>
          </a:p>
        </p:txBody>
      </p:sp>
      <p:sp>
        <p:nvSpPr>
          <p:cNvPr id="561" name="Google Shape;56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62" name="Google Shape;562;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node trực tiếp trong Brackets</a:t>
            </a:r>
            <a:endParaRPr/>
          </a:p>
        </p:txBody>
      </p:sp>
      <p:sp>
        <p:nvSpPr>
          <p:cNvPr id="563" name="Google Shape;563;p24"/>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Tệp JavaScript có thể được thực thi bằng cách mở dấu nhắc lệnh và sử dụng node có thể thực thi được.</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chạy bằng phần mở rộng của NodeJs integration trong Brackets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Chọn tệp trong vùng bên trái của dự án và nhấn chuột phải để chọn menu Add to Node.js.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Chọn tệp mới tạo từ thẻ dưới cùng và chạy tệp đó</a:t>
            </a:r>
            <a:endParaRPr/>
          </a:p>
        </p:txBody>
      </p:sp>
      <p:sp>
        <p:nvSpPr>
          <p:cNvPr id="564" name="Google Shape;564;p24"/>
          <p:cNvSpPr/>
          <p:nvPr/>
        </p:nvSpPr>
        <p:spPr>
          <a:xfrm>
            <a:off x="449998" y="3547932"/>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Gỡ lỗi các node trong Brackets</a:t>
            </a:r>
            <a:endParaRPr/>
          </a:p>
        </p:txBody>
      </p:sp>
      <p:sp>
        <p:nvSpPr>
          <p:cNvPr id="565" name="Google Shape;565;p24"/>
          <p:cNvSpPr/>
          <p:nvPr/>
        </p:nvSpPr>
        <p:spPr>
          <a:xfrm>
            <a:off x="580388" y="411736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Gỡ lỗi bằng nút gỡ lỗi</a:t>
            </a:r>
            <a:endParaRPr sz="14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Tạo dự án Node đầu tiên</a:t>
            </a:r>
            <a:endParaRPr sz="1800">
              <a:solidFill>
                <a:schemeClr val="lt1"/>
              </a:solidFill>
              <a:latin typeface="Arial"/>
              <a:ea typeface="Arial"/>
              <a:cs typeface="Arial"/>
              <a:sym typeface="Arial"/>
            </a:endParaRPr>
          </a:p>
        </p:txBody>
      </p:sp>
      <p:sp>
        <p:nvSpPr>
          <p:cNvPr id="572" name="Google Shape;572;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73" name="Google Shape;573;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Thực thi chương trình Node</a:t>
            </a:r>
            <a:endParaRPr/>
          </a:p>
        </p:txBody>
      </p:sp>
      <p:sp>
        <p:nvSpPr>
          <p:cNvPr id="574" name="Google Shape;574;p25"/>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sử dụng lệnh node, nội dung của tệp JavaScript chỉ định sẽ được đọc và thực thi. Kết quả thực thi sẽ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hiển thị trong console.</a:t>
            </a:r>
            <a:endParaRPr/>
          </a:p>
        </p:txBody>
      </p:sp>
      <p:grpSp>
        <p:nvGrpSpPr>
          <p:cNvPr id="575" name="Google Shape;575;p25"/>
          <p:cNvGrpSpPr/>
          <p:nvPr/>
        </p:nvGrpSpPr>
        <p:grpSpPr>
          <a:xfrm>
            <a:off x="1380955" y="2615314"/>
            <a:ext cx="7075489" cy="3111718"/>
            <a:chOff x="1380955" y="2615314"/>
            <a:chExt cx="7075489" cy="3111718"/>
          </a:xfrm>
        </p:grpSpPr>
        <p:grpSp>
          <p:nvGrpSpPr>
            <p:cNvPr id="576" name="Google Shape;576;p25"/>
            <p:cNvGrpSpPr/>
            <p:nvPr/>
          </p:nvGrpSpPr>
          <p:grpSpPr>
            <a:xfrm>
              <a:off x="1496616" y="2615314"/>
              <a:ext cx="4704159" cy="2600176"/>
              <a:chOff x="1496616" y="2844490"/>
              <a:chExt cx="4704159" cy="2600176"/>
            </a:xfrm>
          </p:grpSpPr>
          <p:sp>
            <p:nvSpPr>
              <p:cNvPr id="577" name="Google Shape;577;p25"/>
              <p:cNvSpPr/>
              <p:nvPr/>
            </p:nvSpPr>
            <p:spPr>
              <a:xfrm>
                <a:off x="1496616" y="2844490"/>
                <a:ext cx="808434" cy="29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8" name="Google Shape;578;p25"/>
              <p:cNvSpPr/>
              <p:nvPr/>
            </p:nvSpPr>
            <p:spPr>
              <a:xfrm>
                <a:off x="1568649" y="3809747"/>
                <a:ext cx="717351" cy="29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9" name="Google Shape;579;p25"/>
              <p:cNvSpPr/>
              <p:nvPr/>
            </p:nvSpPr>
            <p:spPr>
              <a:xfrm>
                <a:off x="4343400" y="3510986"/>
                <a:ext cx="781050" cy="3561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0" name="Google Shape;580;p25"/>
              <p:cNvSpPr/>
              <p:nvPr/>
            </p:nvSpPr>
            <p:spPr>
              <a:xfrm>
                <a:off x="5421052" y="5145906"/>
                <a:ext cx="779723" cy="29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1" name="Google Shape;581;p25"/>
              <p:cNvSpPr/>
              <p:nvPr/>
            </p:nvSpPr>
            <p:spPr>
              <a:xfrm>
                <a:off x="3008784" y="4853953"/>
                <a:ext cx="1389045" cy="4147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82" name="Google Shape;582;p25"/>
            <p:cNvSpPr txBox="1"/>
            <p:nvPr/>
          </p:nvSpPr>
          <p:spPr>
            <a:xfrm>
              <a:off x="1446381" y="3528705"/>
              <a:ext cx="95494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Chạy Node</a:t>
              </a:r>
              <a:endParaRPr b="0" i="0" sz="1400" u="none" cap="none" strike="noStrike">
                <a:solidFill>
                  <a:srgbClr val="FF0000"/>
                </a:solidFill>
                <a:latin typeface="Arial"/>
                <a:ea typeface="Arial"/>
                <a:cs typeface="Arial"/>
                <a:sym typeface="Arial"/>
              </a:endParaRPr>
            </a:p>
          </p:txBody>
        </p:sp>
        <p:sp>
          <p:nvSpPr>
            <p:cNvPr id="583" name="Google Shape;583;p25"/>
            <p:cNvSpPr txBox="1"/>
            <p:nvPr/>
          </p:nvSpPr>
          <p:spPr>
            <a:xfrm>
              <a:off x="4285785" y="3349417"/>
              <a:ext cx="10736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Run mã</a:t>
              </a:r>
              <a:endParaRPr b="0" i="0" sz="1400" u="none" cap="none" strike="noStrike">
                <a:solidFill>
                  <a:srgbClr val="FF0000"/>
                </a:solidFill>
                <a:latin typeface="Arial"/>
                <a:ea typeface="Arial"/>
                <a:cs typeface="Arial"/>
                <a:sym typeface="Arial"/>
              </a:endParaRPr>
            </a:p>
          </p:txBody>
        </p:sp>
        <p:sp>
          <p:nvSpPr>
            <p:cNvPr id="584" name="Google Shape;584;p25"/>
            <p:cNvSpPr txBox="1"/>
            <p:nvPr/>
          </p:nvSpPr>
          <p:spPr>
            <a:xfrm>
              <a:off x="5389063" y="4879521"/>
              <a:ext cx="8106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Tín hiệu đầu ra</a:t>
              </a:r>
              <a:endParaRPr b="0" i="0" sz="1400" u="none" cap="none" strike="noStrike">
                <a:solidFill>
                  <a:srgbClr val="FF0000"/>
                </a:solidFill>
                <a:latin typeface="Arial"/>
                <a:ea typeface="Arial"/>
                <a:cs typeface="Arial"/>
                <a:sym typeface="Arial"/>
              </a:endParaRPr>
            </a:p>
          </p:txBody>
        </p:sp>
        <p:sp>
          <p:nvSpPr>
            <p:cNvPr id="585" name="Google Shape;585;p25"/>
            <p:cNvSpPr/>
            <p:nvPr/>
          </p:nvSpPr>
          <p:spPr>
            <a:xfrm>
              <a:off x="1380955" y="2719130"/>
              <a:ext cx="1648761" cy="22282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Brackets</a:t>
              </a:r>
              <a:endParaRPr/>
            </a:p>
          </p:txBody>
        </p:sp>
        <p:sp>
          <p:nvSpPr>
            <p:cNvPr id="586" name="Google Shape;586;p25"/>
            <p:cNvSpPr/>
            <p:nvPr/>
          </p:nvSpPr>
          <p:spPr>
            <a:xfrm>
              <a:off x="6599805" y="3548482"/>
              <a:ext cx="1596224" cy="28800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ch06_test0.js</a:t>
              </a:r>
              <a:endParaRPr sz="1400">
                <a:solidFill>
                  <a:schemeClr val="dk1"/>
                </a:solidFill>
                <a:latin typeface="Arial"/>
                <a:ea typeface="Arial"/>
                <a:cs typeface="Arial"/>
                <a:sym typeface="Arial"/>
              </a:endParaRPr>
            </a:p>
          </p:txBody>
        </p:sp>
        <p:sp>
          <p:nvSpPr>
            <p:cNvPr id="587" name="Google Shape;587;p25"/>
            <p:cNvSpPr/>
            <p:nvPr/>
          </p:nvSpPr>
          <p:spPr>
            <a:xfrm>
              <a:off x="1472358" y="3050712"/>
              <a:ext cx="3767815" cy="267632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8" name="Google Shape;588;p25"/>
            <p:cNvSpPr/>
            <p:nvPr/>
          </p:nvSpPr>
          <p:spPr>
            <a:xfrm>
              <a:off x="6289761" y="3323250"/>
              <a:ext cx="2166683" cy="189224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C:\Users\USER\Downloads\document.png" id="589" name="Google Shape;589;p25"/>
            <p:cNvPicPr preferRelativeResize="0"/>
            <p:nvPr/>
          </p:nvPicPr>
          <p:blipFill rotWithShape="1">
            <a:blip r:embed="rId3">
              <a:alphaModFix/>
            </a:blip>
            <a:srcRect b="0" l="0" r="0" t="0"/>
            <a:stretch/>
          </p:blipFill>
          <p:spPr>
            <a:xfrm>
              <a:off x="6969196" y="4032509"/>
              <a:ext cx="962722" cy="962722"/>
            </a:xfrm>
            <a:prstGeom prst="rect">
              <a:avLst/>
            </a:prstGeom>
            <a:noFill/>
            <a:ln>
              <a:noFill/>
            </a:ln>
          </p:spPr>
        </p:pic>
        <p:sp>
          <p:nvSpPr>
            <p:cNvPr id="590" name="Google Shape;590;p25"/>
            <p:cNvSpPr/>
            <p:nvPr/>
          </p:nvSpPr>
          <p:spPr>
            <a:xfrm>
              <a:off x="2927731" y="3383527"/>
              <a:ext cx="1358054" cy="589792"/>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Node.exe</a:t>
              </a:r>
              <a:endParaRPr sz="1400">
                <a:solidFill>
                  <a:schemeClr val="dk1"/>
                </a:solidFill>
                <a:latin typeface="Arial"/>
                <a:ea typeface="Arial"/>
                <a:cs typeface="Arial"/>
                <a:sym typeface="Arial"/>
              </a:endParaRPr>
            </a:p>
          </p:txBody>
        </p:sp>
        <p:sp>
          <p:nvSpPr>
            <p:cNvPr id="591" name="Google Shape;591;p25"/>
            <p:cNvSpPr/>
            <p:nvPr/>
          </p:nvSpPr>
          <p:spPr>
            <a:xfrm>
              <a:off x="2598821" y="4520402"/>
              <a:ext cx="2088682" cy="589792"/>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Console</a:t>
              </a:r>
              <a:endParaRPr sz="1400">
                <a:solidFill>
                  <a:schemeClr val="dk1"/>
                </a:solidFill>
                <a:latin typeface="Arial"/>
                <a:ea typeface="Arial"/>
                <a:cs typeface="Arial"/>
                <a:sym typeface="Arial"/>
              </a:endParaRPr>
            </a:p>
          </p:txBody>
        </p:sp>
        <p:cxnSp>
          <p:nvCxnSpPr>
            <p:cNvPr id="592" name="Google Shape;592;p25"/>
            <p:cNvCxnSpPr/>
            <p:nvPr/>
          </p:nvCxnSpPr>
          <p:spPr>
            <a:xfrm>
              <a:off x="4285785" y="3657194"/>
              <a:ext cx="1954660" cy="0"/>
            </a:xfrm>
            <a:prstGeom prst="straightConnector1">
              <a:avLst/>
            </a:prstGeom>
            <a:noFill/>
            <a:ln cap="flat" cmpd="sng" w="28575">
              <a:solidFill>
                <a:srgbClr val="7F7F7F"/>
              </a:solidFill>
              <a:prstDash val="solid"/>
              <a:miter lim="800000"/>
              <a:headEnd len="sm" w="sm" type="none"/>
              <a:tailEnd len="med" w="med" type="stealth"/>
            </a:ln>
          </p:spPr>
        </p:cxnSp>
        <p:cxnSp>
          <p:nvCxnSpPr>
            <p:cNvPr id="593" name="Google Shape;593;p25"/>
            <p:cNvCxnSpPr>
              <a:endCxn id="591" idx="3"/>
            </p:cNvCxnSpPr>
            <p:nvPr/>
          </p:nvCxnSpPr>
          <p:spPr>
            <a:xfrm flipH="1">
              <a:off x="4687503" y="4520398"/>
              <a:ext cx="2184900" cy="294900"/>
            </a:xfrm>
            <a:prstGeom prst="bentConnector3">
              <a:avLst>
                <a:gd fmla="val 50000" name="adj1"/>
              </a:avLst>
            </a:prstGeom>
            <a:noFill/>
            <a:ln cap="flat" cmpd="sng" w="28575">
              <a:solidFill>
                <a:srgbClr val="7F7F7F"/>
              </a:solidFill>
              <a:prstDash val="solid"/>
              <a:miter lim="800000"/>
              <a:headEnd len="sm" w="sm" type="none"/>
              <a:tailEnd len="med" w="med" type="stealth"/>
            </a:ln>
          </p:spPr>
        </p:cxnSp>
        <p:grpSp>
          <p:nvGrpSpPr>
            <p:cNvPr id="594" name="Google Shape;594;p25"/>
            <p:cNvGrpSpPr/>
            <p:nvPr/>
          </p:nvGrpSpPr>
          <p:grpSpPr>
            <a:xfrm>
              <a:off x="2370303" y="3610193"/>
              <a:ext cx="557428" cy="115230"/>
              <a:chOff x="2370303" y="3610193"/>
              <a:chExt cx="557428" cy="115230"/>
            </a:xfrm>
          </p:grpSpPr>
          <p:cxnSp>
            <p:nvCxnSpPr>
              <p:cNvPr id="595" name="Google Shape;595;p25"/>
              <p:cNvCxnSpPr/>
              <p:nvPr/>
            </p:nvCxnSpPr>
            <p:spPr>
              <a:xfrm>
                <a:off x="2401321" y="3657194"/>
                <a:ext cx="526410" cy="21229"/>
              </a:xfrm>
              <a:prstGeom prst="straightConnector1">
                <a:avLst/>
              </a:prstGeom>
              <a:noFill/>
              <a:ln cap="flat" cmpd="sng" w="28575">
                <a:solidFill>
                  <a:srgbClr val="7F7F7F"/>
                </a:solidFill>
                <a:prstDash val="dash"/>
                <a:miter lim="800000"/>
                <a:headEnd len="sm" w="sm" type="none"/>
                <a:tailEnd len="med" w="med" type="stealth"/>
              </a:ln>
            </p:spPr>
          </p:cxnSp>
          <p:sp>
            <p:nvSpPr>
              <p:cNvPr id="596" name="Google Shape;596;p25"/>
              <p:cNvSpPr/>
              <p:nvPr/>
            </p:nvSpPr>
            <p:spPr>
              <a:xfrm>
                <a:off x="2370303" y="3610193"/>
                <a:ext cx="115230" cy="11523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602" name="Google Shape;602;p2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603" name="Google Shape;603;p26"/>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Node.js</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Cài đặt các công cụ phát triển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Tạo dự án node đầu tiên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Gửi log lên console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Sử dụng mô-đun tích hợp sẵn</a:t>
            </a:r>
            <a:endParaRPr sz="1800">
              <a:solidFill>
                <a:srgbClr val="A6A6A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10" name="Google Shape;610;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11" name="Google Shape;611;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các tệp JavaScript trong dấu nhắc lệnh</a:t>
            </a:r>
            <a:endParaRPr sz="2400">
              <a:solidFill>
                <a:srgbClr val="0C0C0C"/>
              </a:solidFill>
              <a:latin typeface="Arial"/>
              <a:ea typeface="Arial"/>
              <a:cs typeface="Arial"/>
              <a:sym typeface="Arial"/>
            </a:endParaRPr>
          </a:p>
        </p:txBody>
      </p:sp>
      <p:sp>
        <p:nvSpPr>
          <p:cNvPr id="612" name="Google Shape;612;p27"/>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bạn chạy dấu nhắc lệnh có lệnh cmd, thư mục người dùng sẽ được đặt làm vị trí mặc định.</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đến thư mục NodeExample và chạy javascript bằng lệnh node (không cần nhập ký hiệu %).</a:t>
            </a:r>
            <a:endParaRPr/>
          </a:p>
        </p:txBody>
      </p:sp>
      <p:sp>
        <p:nvSpPr>
          <p:cNvPr id="613" name="Google Shape;613;p27"/>
          <p:cNvSpPr/>
          <p:nvPr/>
        </p:nvSpPr>
        <p:spPr>
          <a:xfrm>
            <a:off x="711201" y="2845007"/>
            <a:ext cx="8488362" cy="545516"/>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chemeClr val="dk1"/>
                </a:solidFill>
                <a:latin typeface="Arial"/>
                <a:ea typeface="Arial"/>
                <a:cs typeface="Arial"/>
                <a:sym typeface="Arial"/>
              </a:rPr>
              <a:t>% cd brackets_nodejs\NodeExample</a:t>
            </a:r>
            <a:endParaRPr sz="1300">
              <a:solidFill>
                <a:schemeClr val="dk1"/>
              </a:solidFill>
              <a:latin typeface="Arial"/>
              <a:ea typeface="Arial"/>
              <a:cs typeface="Arial"/>
              <a:sym typeface="Arial"/>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node ch06_test1.js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20" name="Google Shape;620;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21" name="Google Shape;621;p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Viết và thực thi mã ở dấu nhắc lệnh</a:t>
            </a:r>
            <a:endParaRPr sz="2400">
              <a:solidFill>
                <a:srgbClr val="0C0C0C"/>
              </a:solidFill>
              <a:latin typeface="Arial"/>
              <a:ea typeface="Arial"/>
              <a:cs typeface="Arial"/>
              <a:sym typeface="Arial"/>
            </a:endParaRPr>
          </a:p>
        </p:txBody>
      </p:sp>
      <p:sp>
        <p:nvSpPr>
          <p:cNvPr id="622" name="Google Shape;622;p28"/>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nhập mã trực tiếp ở dấu nhắc lệnh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bạn thực thi lệnh node, hệ thống cho phép bạn bắt đầu nhập mã. </a:t>
            </a:r>
            <a:endParaRPr/>
          </a:p>
        </p:txBody>
      </p:sp>
      <p:sp>
        <p:nvSpPr>
          <p:cNvPr id="623" name="Google Shape;623;p28"/>
          <p:cNvSpPr/>
          <p:nvPr/>
        </p:nvSpPr>
        <p:spPr>
          <a:xfrm>
            <a:off x="4741077" y="2611509"/>
            <a:ext cx="3771900" cy="5454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chemeClr val="dk1"/>
                </a:solidFill>
                <a:latin typeface="Arial"/>
                <a:ea typeface="Arial"/>
                <a:cs typeface="Arial"/>
                <a:sym typeface="Arial"/>
              </a:rPr>
              <a:t>% node</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console.log(‘The result is %d.’, 10);</a:t>
            </a:r>
            <a:endParaRPr/>
          </a:p>
        </p:txBody>
      </p:sp>
      <p:pic>
        <p:nvPicPr>
          <p:cNvPr id="624" name="Google Shape;624;p28"/>
          <p:cNvPicPr preferRelativeResize="0"/>
          <p:nvPr/>
        </p:nvPicPr>
        <p:blipFill rotWithShape="1">
          <a:blip r:embed="rId3">
            <a:alphaModFix/>
          </a:blip>
          <a:srcRect b="0" l="0" r="0" t="0"/>
          <a:stretch/>
        </p:blipFill>
        <p:spPr>
          <a:xfrm>
            <a:off x="703263" y="2614896"/>
            <a:ext cx="3924300" cy="2464095"/>
          </a:xfrm>
          <a:prstGeom prst="rect">
            <a:avLst/>
          </a:prstGeom>
          <a:noFill/>
          <a:ln>
            <a:noFill/>
          </a:ln>
        </p:spPr>
      </p:pic>
      <p:sp>
        <p:nvSpPr>
          <p:cNvPr id="625" name="Google Shape;625;p28"/>
          <p:cNvSpPr/>
          <p:nvPr/>
        </p:nvSpPr>
        <p:spPr>
          <a:xfrm>
            <a:off x="4741077" y="2608091"/>
            <a:ext cx="45719" cy="5523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32" name="Google Shape;632;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33" name="Google Shape;633;p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Đối tượng Console</a:t>
            </a:r>
            <a:endParaRPr/>
          </a:p>
        </p:txBody>
      </p:sp>
      <p:sp>
        <p:nvSpPr>
          <p:cNvPr id="634" name="Google Shape;634;p2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Console hiển thị các log dưới dạng các đối tượng toàn cục có thể được sử dụng ở mọi nơi</a:t>
            </a:r>
            <a:endParaRPr/>
          </a:p>
        </p:txBody>
      </p:sp>
      <p:graphicFrame>
        <p:nvGraphicFramePr>
          <p:cNvPr id="635" name="Google Shape;635;p29"/>
          <p:cNvGraphicFramePr/>
          <p:nvPr/>
        </p:nvGraphicFramePr>
        <p:xfrm>
          <a:off x="703262" y="2274181"/>
          <a:ext cx="3000000" cy="3000000"/>
        </p:xfrm>
        <a:graphic>
          <a:graphicData uri="http://schemas.openxmlformats.org/drawingml/2006/table">
            <a:tbl>
              <a:tblPr bandRow="1" firstRow="1">
                <a:noFill/>
                <a:tableStyleId>{7C1D30B8-5B65-4C51-8BFD-9F4B9C9C78EB}</a:tableStyleId>
              </a:tblPr>
              <a:tblGrid>
                <a:gridCol w="2449500"/>
                <a:gridCol w="6038825"/>
              </a:tblGrid>
              <a:tr h="350075">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Tên đối tượng toàn cục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Mô tả</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32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console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Đối tượng hiển thị kết quả trong cửa sổ console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2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process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Đối tượng xử lý thông tin thực thi tiến trình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2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exports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Đối tượng xử lý mô-đun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636" name="Google Shape;636;p29"/>
          <p:cNvSpPr/>
          <p:nvPr/>
        </p:nvSpPr>
        <p:spPr>
          <a:xfrm>
            <a:off x="703262" y="3730821"/>
            <a:ext cx="8488338"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chemeClr val="dk1"/>
                </a:solidFill>
                <a:latin typeface="Arial"/>
                <a:ea typeface="Arial"/>
                <a:cs typeface="Arial"/>
                <a:sym typeface="Arial"/>
              </a:rPr>
              <a:t>% console.log(‘Display numbers : %d’, 10);</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console.log(‘Display string : %s’, ‘Hello!’);</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console.log(‘Display JSON Object : %j’, {name: ‘June’});</a:t>
            </a:r>
            <a:endParaRPr/>
          </a:p>
        </p:txBody>
      </p:sp>
      <p:sp>
        <p:nvSpPr>
          <p:cNvPr id="637" name="Google Shape;637;p29"/>
          <p:cNvSpPr/>
          <p:nvPr/>
        </p:nvSpPr>
        <p:spPr>
          <a:xfrm>
            <a:off x="688365" y="3730820"/>
            <a:ext cx="45719" cy="74557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3"/>
          <p:cNvGrpSpPr/>
          <p:nvPr/>
        </p:nvGrpSpPr>
        <p:grpSpPr>
          <a:xfrm>
            <a:off x="449856" y="450955"/>
            <a:ext cx="9008694" cy="369332"/>
            <a:chOff x="450000" y="450000"/>
            <a:chExt cx="9011582" cy="369450"/>
          </a:xfrm>
        </p:grpSpPr>
        <p:sp>
          <p:nvSpPr>
            <p:cNvPr id="162" name="Google Shape;162;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93EB0"/>
                  </a:solidFill>
                  <a:latin typeface="Arial"/>
                  <a:ea typeface="Arial"/>
                  <a:cs typeface="Arial"/>
                  <a:sym typeface="Arial"/>
                </a:rPr>
                <a:t>Mô tả chương</a:t>
              </a:r>
              <a:endParaRPr b="0" i="0" sz="2400" u="none" cap="none" strike="noStrike">
                <a:solidFill>
                  <a:srgbClr val="193EB0"/>
                </a:solidFill>
                <a:latin typeface="Arial"/>
                <a:ea typeface="Arial"/>
                <a:cs typeface="Arial"/>
                <a:sym typeface="Arial"/>
              </a:endParaRPr>
            </a:p>
          </p:txBody>
        </p:sp>
        <p:cxnSp>
          <p:nvCxnSpPr>
            <p:cNvPr id="163" name="Google Shape;163;p3"/>
            <p:cNvCxnSpPr/>
            <p:nvPr/>
          </p:nvCxnSpPr>
          <p:spPr>
            <a:xfrm>
              <a:off x="2668641" y="630000"/>
              <a:ext cx="6792941" cy="0"/>
            </a:xfrm>
            <a:prstGeom prst="straightConnector1">
              <a:avLst/>
            </a:prstGeom>
            <a:noFill/>
            <a:ln cap="flat" cmpd="sng" w="12700">
              <a:solidFill>
                <a:srgbClr val="1428A0"/>
              </a:solidFill>
              <a:prstDash val="solid"/>
              <a:miter lim="800000"/>
              <a:headEnd len="sm" w="sm" type="none"/>
              <a:tailEnd len="sm" w="sm" type="none"/>
            </a:ln>
          </p:spPr>
        </p:cxnSp>
      </p:grpSp>
      <p:sp>
        <p:nvSpPr>
          <p:cNvPr id="164" name="Google Shape;164;p3"/>
          <p:cNvSpPr/>
          <p:nvPr/>
        </p:nvSpPr>
        <p:spPr>
          <a:xfrm>
            <a:off x="710975" y="1619179"/>
            <a:ext cx="8630058" cy="793421"/>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về khái niệm cơ bản về Node.js, cú pháp lập trình và các kỹ thuật lập trình nâng cao hơn. </a:t>
            </a:r>
            <a:endParaRPr b="0" i="0" sz="1300" u="none" cap="none" strike="noStrike">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Đồng thời học cách điều khiển các cảm biến khác nhau của Raspberry Pi trên Node.js. </a:t>
            </a:r>
            <a:endParaRPr/>
          </a:p>
        </p:txBody>
      </p:sp>
      <p:grpSp>
        <p:nvGrpSpPr>
          <p:cNvPr id="165" name="Google Shape;165;p3"/>
          <p:cNvGrpSpPr/>
          <p:nvPr/>
        </p:nvGrpSpPr>
        <p:grpSpPr>
          <a:xfrm>
            <a:off x="441605" y="1288351"/>
            <a:ext cx="8899428" cy="233692"/>
            <a:chOff x="441747" y="1714333"/>
            <a:chExt cx="8902281" cy="233767"/>
          </a:xfrm>
        </p:grpSpPr>
        <p:sp>
          <p:nvSpPr>
            <p:cNvPr id="166" name="Google Shape;166;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 của chương</a:t>
              </a:r>
              <a:endParaRPr b="0" i="0" sz="1400" u="none" cap="none" strike="noStrike">
                <a:solidFill>
                  <a:srgbClr val="262626"/>
                </a:solidFill>
                <a:latin typeface="Arial"/>
                <a:ea typeface="Arial"/>
                <a:cs typeface="Arial"/>
                <a:sym typeface="Arial"/>
              </a:endParaRPr>
            </a:p>
          </p:txBody>
        </p:sp>
        <p:sp>
          <p:nvSpPr>
            <p:cNvPr id="167" name="Google Shape;167;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8" name="Google Shape;168;p3"/>
          <p:cNvGrpSpPr/>
          <p:nvPr/>
        </p:nvGrpSpPr>
        <p:grpSpPr>
          <a:xfrm>
            <a:off x="449856" y="2662356"/>
            <a:ext cx="8899428" cy="233692"/>
            <a:chOff x="441747" y="1714333"/>
            <a:chExt cx="8902281" cy="233767"/>
          </a:xfrm>
        </p:grpSpPr>
        <p:sp>
          <p:nvSpPr>
            <p:cNvPr id="169" name="Google Shape;169;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của chương</a:t>
              </a:r>
              <a:endParaRPr sz="1400">
                <a:solidFill>
                  <a:srgbClr val="262626"/>
                </a:solidFill>
                <a:latin typeface="Arial"/>
                <a:ea typeface="Arial"/>
                <a:cs typeface="Arial"/>
                <a:sym typeface="Arial"/>
              </a:endParaRPr>
            </a:p>
          </p:txBody>
        </p:sp>
        <p:sp>
          <p:nvSpPr>
            <p:cNvPr id="170" name="Google Shape;170;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1" name="Google Shape;171;p3"/>
          <p:cNvSpPr/>
          <p:nvPr/>
        </p:nvSpPr>
        <p:spPr>
          <a:xfrm>
            <a:off x="710974" y="2967141"/>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Tổng quan về Node.js</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Lập trình Node.js cơ bản</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Raspberry Pi với Node-RED</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Xử lý lỗi và khắc phục sự cố</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44" name="Google Shape;644;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45" name="Google Shape;645;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phương thức chính của các đối tượng Console</a:t>
            </a:r>
            <a:endParaRPr/>
          </a:p>
        </p:txBody>
      </p:sp>
      <p:sp>
        <p:nvSpPr>
          <p:cNvPr id="646" name="Google Shape;646;p3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phương thức như dir, time, timeEnd tồn tại trong các đối tượng Console</a:t>
            </a:r>
            <a:endParaRPr/>
          </a:p>
        </p:txBody>
      </p:sp>
      <p:graphicFrame>
        <p:nvGraphicFramePr>
          <p:cNvPr id="647" name="Google Shape;647;p30"/>
          <p:cNvGraphicFramePr/>
          <p:nvPr/>
        </p:nvGraphicFramePr>
        <p:xfrm>
          <a:off x="449998" y="2392535"/>
          <a:ext cx="3000000" cy="3000000"/>
        </p:xfrm>
        <a:graphic>
          <a:graphicData uri="http://schemas.openxmlformats.org/drawingml/2006/table">
            <a:tbl>
              <a:tblPr bandRow="1" firstRow="1">
                <a:noFill/>
                <a:tableStyleId>{7C1D30B8-5B65-4C51-8BFD-9F4B9C9C78EB}</a:tableStyleId>
              </a:tblPr>
              <a:tblGrid>
                <a:gridCol w="2490200"/>
                <a:gridCol w="6142625"/>
              </a:tblGrid>
              <a:tr h="18905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đối tượng toàn cục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Mô tả</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89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dir(object)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Hiển thị các thuộc tính của đối tượng JavaScript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89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time (id)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lại thời gian bắt đầu để đo thời gian chạy</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890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timeEnd (id)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lại thời gian kết thúc để đo thời gian chạy</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54" name="Google Shape;654;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55" name="Google Shape;655;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tra thời gian thực thi mã</a:t>
            </a:r>
            <a:endParaRPr sz="2400">
              <a:solidFill>
                <a:srgbClr val="0C0C0C"/>
              </a:solidFill>
              <a:latin typeface="Arial"/>
              <a:ea typeface="Arial"/>
              <a:cs typeface="Arial"/>
              <a:sym typeface="Arial"/>
            </a:endParaRPr>
          </a:p>
        </p:txBody>
      </p:sp>
      <p:sp>
        <p:nvSpPr>
          <p:cNvPr id="656" name="Google Shape;656;p31"/>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Chọn dự án [NodeExample] ở bên trái, nhấp chuột phải và chọn [Create File].</a:t>
            </a:r>
            <a:endParaRPr/>
          </a:p>
          <a:p>
            <a:pPr indent="-115887" lvl="0" marL="115887"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a:t>
            </a:r>
            <a:r>
              <a:rPr lang="en-US" sz="1400">
                <a:solidFill>
                  <a:schemeClr val="dk1"/>
                </a:solidFill>
                <a:latin typeface="Arial"/>
                <a:ea typeface="Arial"/>
                <a:cs typeface="Arial"/>
                <a:sym typeface="Arial"/>
              </a:rPr>
              <a:t>hập làm tên tệp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Nhập mã sau vào tệp mới tạo và thực thi tệp</a:t>
            </a:r>
            <a:endParaRPr sz="1400">
              <a:solidFill>
                <a:schemeClr val="dk1"/>
              </a:solidFill>
              <a:latin typeface="Arial"/>
              <a:ea typeface="Arial"/>
              <a:cs typeface="Arial"/>
              <a:sym typeface="Arial"/>
            </a:endParaRPr>
          </a:p>
        </p:txBody>
      </p:sp>
      <p:pic>
        <p:nvPicPr>
          <p:cNvPr id="657" name="Google Shape;657;p31"/>
          <p:cNvPicPr preferRelativeResize="0"/>
          <p:nvPr/>
        </p:nvPicPr>
        <p:blipFill rotWithShape="1">
          <a:blip r:embed="rId3">
            <a:alphaModFix/>
          </a:blip>
          <a:srcRect b="0" l="0" r="-122617" t="-122618"/>
          <a:stretch/>
        </p:blipFill>
        <p:spPr>
          <a:xfrm>
            <a:off x="-285610" y="919903"/>
            <a:ext cx="14102671" cy="4140300"/>
          </a:xfrm>
          <a:prstGeom prst="rect">
            <a:avLst/>
          </a:prstGeom>
          <a:noFill/>
          <a:ln>
            <a:noFill/>
          </a:ln>
        </p:spPr>
      </p:pic>
      <p:pic>
        <p:nvPicPr>
          <p:cNvPr id="658" name="Google Shape;658;p31"/>
          <p:cNvPicPr preferRelativeResize="0"/>
          <p:nvPr/>
        </p:nvPicPr>
        <p:blipFill rotWithShape="1">
          <a:blip r:embed="rId4">
            <a:alphaModFix/>
          </a:blip>
          <a:srcRect b="0" l="0" r="0" t="0"/>
          <a:stretch/>
        </p:blipFill>
        <p:spPr>
          <a:xfrm>
            <a:off x="5761845" y="2937759"/>
            <a:ext cx="4140992" cy="24903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65" name="Google Shape;665;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66" name="Google Shape;666;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Hiển thị tên tệp và thông tin về đối tượng</a:t>
            </a:r>
            <a:endParaRPr/>
          </a:p>
        </p:txBody>
      </p:sp>
      <p:sp>
        <p:nvSpPr>
          <p:cNvPr id="667" name="Google Shape;667;p32"/>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Hiển thị tên tệp bằng cách sử dụng các biến toàn cục như __filename, __dirname</a:t>
            </a:r>
            <a:endParaRPr/>
          </a:p>
          <a:p>
            <a:pPr indent="-115887" lvl="0" marL="115887"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Hiển thị thông tin đối tượng bằng cách sử dụng hàm console.dir</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các đối tượng Ja</a:t>
            </a:r>
            <a:r>
              <a:rPr lang="en-US" sz="1400">
                <a:solidFill>
                  <a:schemeClr val="dk1"/>
                </a:solidFill>
                <a:latin typeface="Arial"/>
                <a:ea typeface="Arial"/>
                <a:cs typeface="Arial"/>
                <a:sym typeface="Arial"/>
              </a:rPr>
              <a:t>vaScript bằng cách sử dụng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dạng là {tên thuộc tính: giá trị thuộc tính, tên thuộc tính: giá trị thuộc tính}</a:t>
            </a:r>
            <a:endParaRPr/>
          </a:p>
        </p:txBody>
      </p:sp>
      <p:pic>
        <p:nvPicPr>
          <p:cNvPr id="668" name="Google Shape;668;p32"/>
          <p:cNvPicPr preferRelativeResize="0"/>
          <p:nvPr/>
        </p:nvPicPr>
        <p:blipFill rotWithShape="1">
          <a:blip r:embed="rId3">
            <a:alphaModFix/>
          </a:blip>
          <a:srcRect b="0" l="0" r="0" t="0"/>
          <a:stretch/>
        </p:blipFill>
        <p:spPr>
          <a:xfrm>
            <a:off x="580400" y="3391125"/>
            <a:ext cx="4392613" cy="2597946"/>
          </a:xfrm>
          <a:prstGeom prst="rect">
            <a:avLst/>
          </a:prstGeom>
          <a:noFill/>
          <a:ln>
            <a:noFill/>
          </a:ln>
        </p:spPr>
      </p:pic>
      <p:pic>
        <p:nvPicPr>
          <p:cNvPr id="669" name="Google Shape;669;p32"/>
          <p:cNvPicPr preferRelativeResize="0"/>
          <p:nvPr/>
        </p:nvPicPr>
        <p:blipFill rotWithShape="1">
          <a:blip r:embed="rId4">
            <a:alphaModFix/>
          </a:blip>
          <a:srcRect b="0" l="0" r="0" t="0"/>
          <a:stretch/>
        </p:blipFill>
        <p:spPr>
          <a:xfrm>
            <a:off x="5062599" y="3446424"/>
            <a:ext cx="4136964" cy="200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Gửi log đến console</a:t>
            </a:r>
            <a:endParaRPr/>
          </a:p>
        </p:txBody>
      </p:sp>
      <p:sp>
        <p:nvSpPr>
          <p:cNvPr id="676" name="Google Shape;676;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77" name="Google Shape;677;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Đối tượng Process</a:t>
            </a:r>
            <a:endParaRPr/>
          </a:p>
        </p:txBody>
      </p:sp>
      <p:sp>
        <p:nvSpPr>
          <p:cNvPr id="678" name="Google Shape;678;p3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tượng Process là một đối tượng xử lý thông tin về quy trình</a:t>
            </a:r>
            <a:endParaRPr/>
          </a:p>
        </p:txBody>
      </p:sp>
      <p:pic>
        <p:nvPicPr>
          <p:cNvPr id="679" name="Google Shape;679;p33"/>
          <p:cNvPicPr preferRelativeResize="0"/>
          <p:nvPr/>
        </p:nvPicPr>
        <p:blipFill rotWithShape="1">
          <a:blip r:embed="rId3">
            <a:alphaModFix/>
          </a:blip>
          <a:srcRect b="0" l="0" r="0" t="0"/>
          <a:stretch/>
        </p:blipFill>
        <p:spPr>
          <a:xfrm>
            <a:off x="704850" y="3828409"/>
            <a:ext cx="7017756" cy="1831781"/>
          </a:xfrm>
          <a:prstGeom prst="rect">
            <a:avLst/>
          </a:prstGeom>
          <a:noFill/>
          <a:ln>
            <a:noFill/>
          </a:ln>
        </p:spPr>
      </p:pic>
      <p:graphicFrame>
        <p:nvGraphicFramePr>
          <p:cNvPr id="680" name="Google Shape;680;p33"/>
          <p:cNvGraphicFramePr/>
          <p:nvPr/>
        </p:nvGraphicFramePr>
        <p:xfrm>
          <a:off x="416128" y="2252515"/>
          <a:ext cx="3000000" cy="3000000"/>
        </p:xfrm>
        <a:graphic>
          <a:graphicData uri="http://schemas.openxmlformats.org/drawingml/2006/table">
            <a:tbl>
              <a:tblPr bandRow="1" firstRow="1">
                <a:noFill/>
                <a:tableStyleId>{7C1D30B8-5B65-4C51-8BFD-9F4B9C9C78EB}</a:tableStyleId>
              </a:tblPr>
              <a:tblGrid>
                <a:gridCol w="2877175"/>
                <a:gridCol w="5754375"/>
              </a:tblGrid>
              <a:tr h="37085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Tên đối tượng toàn cục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Mô tả</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708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argv</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 về tham số được truyền đi khi thực thi tiến trình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08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env</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 về biến môi trường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08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exit()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Phương thức kết thúc tiến trình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686" name="Google Shape;686;p3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687" name="Google Shape;687;p34"/>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Node.js</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Cài đặt các công cụ phát triển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Tạo dự án node đầu tiên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Gửi log lên console</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Sử dụng mô-đun tích hợp sẵn</a:t>
            </a:r>
            <a:endParaRPr sz="1800">
              <a:solidFill>
                <a:srgbClr val="A6A6A6"/>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694" name="Google Shape;694;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95" name="Google Shape;695;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Chia hàm thành các tệp riêng biệt</a:t>
            </a:r>
            <a:endParaRPr sz="2400">
              <a:solidFill>
                <a:srgbClr val="0C0C0C"/>
              </a:solidFill>
              <a:latin typeface="Arial"/>
              <a:ea typeface="Arial"/>
              <a:cs typeface="Arial"/>
              <a:sym typeface="Arial"/>
            </a:endParaRPr>
          </a:p>
        </p:txBody>
      </p:sp>
      <p:sp>
        <p:nvSpPr>
          <p:cNvPr id="696" name="Google Shape;696;p3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chia mã cần cho việc đọc tệp thành từng tệp tùy thuộc vào hàm</a:t>
            </a:r>
            <a:endParaRPr sz="1400">
              <a:solidFill>
                <a:schemeClr val="dk1"/>
              </a:solidFill>
              <a:latin typeface="Arial"/>
              <a:ea typeface="Arial"/>
              <a:cs typeface="Arial"/>
              <a:sym typeface="Arial"/>
            </a:endParaRPr>
          </a:p>
        </p:txBody>
      </p:sp>
      <p:grpSp>
        <p:nvGrpSpPr>
          <p:cNvPr id="697" name="Google Shape;697;p35"/>
          <p:cNvGrpSpPr/>
          <p:nvPr/>
        </p:nvGrpSpPr>
        <p:grpSpPr>
          <a:xfrm>
            <a:off x="1475480" y="2392535"/>
            <a:ext cx="7015730" cy="3491372"/>
            <a:chOff x="1475480" y="2392535"/>
            <a:chExt cx="7015730" cy="3491372"/>
          </a:xfrm>
        </p:grpSpPr>
        <p:sp>
          <p:nvSpPr>
            <p:cNvPr id="698" name="Google Shape;698;p35"/>
            <p:cNvSpPr/>
            <p:nvPr/>
          </p:nvSpPr>
          <p:spPr>
            <a:xfrm>
              <a:off x="1589405" y="2839046"/>
              <a:ext cx="3034875" cy="3044861"/>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9" name="Google Shape;699;p35"/>
            <p:cNvSpPr/>
            <p:nvPr/>
          </p:nvSpPr>
          <p:spPr>
            <a:xfrm>
              <a:off x="2875870" y="3719716"/>
              <a:ext cx="360871" cy="1625911"/>
            </a:xfrm>
            <a:prstGeom prst="down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00" name="Google Shape;700;p35"/>
            <p:cNvGrpSpPr/>
            <p:nvPr/>
          </p:nvGrpSpPr>
          <p:grpSpPr>
            <a:xfrm>
              <a:off x="6078230" y="3177540"/>
              <a:ext cx="2412980" cy="528381"/>
              <a:chOff x="6057253" y="5554156"/>
              <a:chExt cx="2412980" cy="528381"/>
            </a:xfrm>
          </p:grpSpPr>
          <p:pic>
            <p:nvPicPr>
              <p:cNvPr descr="C:\Users\USER\Downloads\document.png" id="701" name="Google Shape;701;p35"/>
              <p:cNvPicPr preferRelativeResize="0"/>
              <p:nvPr/>
            </p:nvPicPr>
            <p:blipFill rotWithShape="1">
              <a:blip r:embed="rId3">
                <a:alphaModFix/>
              </a:blip>
              <a:srcRect b="0" l="0" r="0" t="0"/>
              <a:stretch/>
            </p:blipFill>
            <p:spPr>
              <a:xfrm>
                <a:off x="6067306" y="5605043"/>
                <a:ext cx="449608" cy="449608"/>
              </a:xfrm>
              <a:prstGeom prst="rect">
                <a:avLst/>
              </a:prstGeom>
              <a:noFill/>
              <a:ln>
                <a:noFill/>
              </a:ln>
            </p:spPr>
          </p:pic>
          <p:sp>
            <p:nvSpPr>
              <p:cNvPr id="702" name="Google Shape;702;p35"/>
              <p:cNvSpPr/>
              <p:nvPr/>
            </p:nvSpPr>
            <p:spPr>
              <a:xfrm>
                <a:off x="6057253" y="5554156"/>
                <a:ext cx="2412980" cy="528381"/>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Kiểm tra xem tệp </a:t>
                </a:r>
                <a:endParaRPr/>
              </a:p>
              <a:p>
                <a:pPr indent="0" lvl="0" marL="0" marR="0" rtl="0" algn="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có tồn tại không</a:t>
                </a:r>
                <a:endParaRPr b="0" i="0" sz="1400" u="none" cap="none" strike="noStrike">
                  <a:solidFill>
                    <a:srgbClr val="7B4900"/>
                  </a:solidFill>
                  <a:latin typeface="Arial"/>
                  <a:ea typeface="Arial"/>
                  <a:cs typeface="Arial"/>
                  <a:sym typeface="Arial"/>
                </a:endParaRPr>
              </a:p>
            </p:txBody>
          </p:sp>
        </p:grpSp>
        <p:grpSp>
          <p:nvGrpSpPr>
            <p:cNvPr id="703" name="Google Shape;703;p35"/>
            <p:cNvGrpSpPr/>
            <p:nvPr/>
          </p:nvGrpSpPr>
          <p:grpSpPr>
            <a:xfrm>
              <a:off x="6078230" y="4535164"/>
              <a:ext cx="2412980" cy="528381"/>
              <a:chOff x="6057253" y="5554156"/>
              <a:chExt cx="2412980" cy="528381"/>
            </a:xfrm>
          </p:grpSpPr>
          <p:pic>
            <p:nvPicPr>
              <p:cNvPr descr="C:\Users\USER\Downloads\document.png" id="704" name="Google Shape;704;p35"/>
              <p:cNvPicPr preferRelativeResize="0"/>
              <p:nvPr/>
            </p:nvPicPr>
            <p:blipFill rotWithShape="1">
              <a:blip r:embed="rId3">
                <a:alphaModFix/>
              </a:blip>
              <a:srcRect b="0" l="0" r="0" t="0"/>
              <a:stretch/>
            </p:blipFill>
            <p:spPr>
              <a:xfrm>
                <a:off x="6067306" y="5605043"/>
                <a:ext cx="449608" cy="449608"/>
              </a:xfrm>
              <a:prstGeom prst="rect">
                <a:avLst/>
              </a:prstGeom>
              <a:noFill/>
              <a:ln>
                <a:noFill/>
              </a:ln>
            </p:spPr>
          </p:pic>
          <p:sp>
            <p:nvSpPr>
              <p:cNvPr id="705" name="Google Shape;705;p35"/>
              <p:cNvSpPr/>
              <p:nvPr/>
            </p:nvSpPr>
            <p:spPr>
              <a:xfrm>
                <a:off x="6057253" y="5554156"/>
                <a:ext cx="2412980" cy="528381"/>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Hiển thị nội dung </a:t>
                </a:r>
                <a:endParaRPr/>
              </a:p>
              <a:p>
                <a:pPr indent="0" lvl="0" marL="0" marR="0" rtl="0" algn="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trên màn hình</a:t>
                </a:r>
                <a:endParaRPr b="0" i="0" sz="1400" u="none" cap="none" strike="noStrike">
                  <a:solidFill>
                    <a:srgbClr val="7B4900"/>
                  </a:solidFill>
                  <a:latin typeface="Arial"/>
                  <a:ea typeface="Arial"/>
                  <a:cs typeface="Arial"/>
                  <a:sym typeface="Arial"/>
                </a:endParaRPr>
              </a:p>
            </p:txBody>
          </p:sp>
        </p:grpSp>
        <p:grpSp>
          <p:nvGrpSpPr>
            <p:cNvPr id="706" name="Google Shape;706;p35"/>
            <p:cNvGrpSpPr/>
            <p:nvPr/>
          </p:nvGrpSpPr>
          <p:grpSpPr>
            <a:xfrm>
              <a:off x="6078230" y="3850732"/>
              <a:ext cx="2412980" cy="528381"/>
              <a:chOff x="6057253" y="5554156"/>
              <a:chExt cx="2412980" cy="528381"/>
            </a:xfrm>
          </p:grpSpPr>
          <p:pic>
            <p:nvPicPr>
              <p:cNvPr descr="C:\Users\USER\Downloads\document.png" id="707" name="Google Shape;707;p35"/>
              <p:cNvPicPr preferRelativeResize="0"/>
              <p:nvPr/>
            </p:nvPicPr>
            <p:blipFill rotWithShape="1">
              <a:blip r:embed="rId3">
                <a:alphaModFix/>
              </a:blip>
              <a:srcRect b="0" l="0" r="0" t="0"/>
              <a:stretch/>
            </p:blipFill>
            <p:spPr>
              <a:xfrm>
                <a:off x="6067306" y="5605043"/>
                <a:ext cx="449608" cy="449608"/>
              </a:xfrm>
              <a:prstGeom prst="rect">
                <a:avLst/>
              </a:prstGeom>
              <a:noFill/>
              <a:ln>
                <a:noFill/>
              </a:ln>
            </p:spPr>
          </p:pic>
          <p:sp>
            <p:nvSpPr>
              <p:cNvPr id="708" name="Google Shape;708;p35"/>
              <p:cNvSpPr/>
              <p:nvPr/>
            </p:nvSpPr>
            <p:spPr>
              <a:xfrm>
                <a:off x="6057253" y="5554156"/>
                <a:ext cx="2412980" cy="528381"/>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Đọc tệp</a:t>
                </a:r>
                <a:endParaRPr b="0" i="0" sz="1400" u="none" cap="none" strike="noStrike">
                  <a:solidFill>
                    <a:srgbClr val="7B4900"/>
                  </a:solidFill>
                  <a:latin typeface="Arial"/>
                  <a:ea typeface="Arial"/>
                  <a:cs typeface="Arial"/>
                  <a:sym typeface="Arial"/>
                </a:endParaRPr>
              </a:p>
            </p:txBody>
          </p:sp>
        </p:grpSp>
        <p:grpSp>
          <p:nvGrpSpPr>
            <p:cNvPr id="709" name="Google Shape;709;p35"/>
            <p:cNvGrpSpPr/>
            <p:nvPr/>
          </p:nvGrpSpPr>
          <p:grpSpPr>
            <a:xfrm>
              <a:off x="1475480" y="2392535"/>
              <a:ext cx="4673487" cy="3391509"/>
              <a:chOff x="1475480" y="2514791"/>
              <a:chExt cx="4673487" cy="3391509"/>
            </a:xfrm>
          </p:grpSpPr>
          <p:grpSp>
            <p:nvGrpSpPr>
              <p:cNvPr id="710" name="Google Shape;710;p35"/>
              <p:cNvGrpSpPr/>
              <p:nvPr/>
            </p:nvGrpSpPr>
            <p:grpSpPr>
              <a:xfrm>
                <a:off x="1496616" y="2514791"/>
                <a:ext cx="4265555" cy="3378008"/>
                <a:chOff x="1496616" y="2514791"/>
                <a:chExt cx="4265555" cy="3378008"/>
              </a:xfrm>
            </p:grpSpPr>
            <p:sp>
              <p:nvSpPr>
                <p:cNvPr id="711" name="Google Shape;711;p35"/>
                <p:cNvSpPr/>
                <p:nvPr/>
              </p:nvSpPr>
              <p:spPr>
                <a:xfrm>
                  <a:off x="1496616" y="2514791"/>
                  <a:ext cx="1261098" cy="31549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2" name="Google Shape;712;p35"/>
                <p:cNvSpPr/>
                <p:nvPr/>
              </p:nvSpPr>
              <p:spPr>
                <a:xfrm>
                  <a:off x="2090058" y="4751239"/>
                  <a:ext cx="1988456" cy="357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3" name="Google Shape;713;p35"/>
                <p:cNvSpPr/>
                <p:nvPr/>
              </p:nvSpPr>
              <p:spPr>
                <a:xfrm>
                  <a:off x="2090058" y="5651124"/>
                  <a:ext cx="1988456" cy="2416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4" name="Google Shape;714;p35"/>
                <p:cNvSpPr/>
                <p:nvPr/>
              </p:nvSpPr>
              <p:spPr>
                <a:xfrm>
                  <a:off x="4772980" y="3256939"/>
                  <a:ext cx="989191" cy="2410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5" name="Google Shape;715;p35"/>
                <p:cNvSpPr/>
                <p:nvPr/>
              </p:nvSpPr>
              <p:spPr>
                <a:xfrm>
                  <a:off x="4772980" y="3939110"/>
                  <a:ext cx="989191" cy="2410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6" name="Google Shape;716;p35"/>
                <p:cNvSpPr/>
                <p:nvPr/>
              </p:nvSpPr>
              <p:spPr>
                <a:xfrm>
                  <a:off x="4772980" y="4606767"/>
                  <a:ext cx="989191" cy="2410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17" name="Google Shape;717;p35"/>
              <p:cNvSpPr txBox="1"/>
              <p:nvPr/>
            </p:nvSpPr>
            <p:spPr>
              <a:xfrm>
                <a:off x="1475480" y="2578107"/>
                <a:ext cx="12822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600"/>
                  <a:buFont typeface="Arial"/>
                  <a:buNone/>
                </a:pPr>
                <a:r>
                  <a:rPr b="0" i="0" lang="en-US" sz="1600" u="none" cap="none" strike="noStrike">
                    <a:solidFill>
                      <a:srgbClr val="7030A0"/>
                    </a:solidFill>
                    <a:latin typeface="Arial"/>
                    <a:ea typeface="Arial"/>
                    <a:cs typeface="Arial"/>
                    <a:sym typeface="Arial"/>
                  </a:rPr>
                  <a:t>Tệp chính</a:t>
                </a:r>
                <a:endParaRPr b="0" i="0" sz="1600" u="none" cap="none" strike="noStrike">
                  <a:solidFill>
                    <a:srgbClr val="7030A0"/>
                  </a:solidFill>
                  <a:latin typeface="Arial"/>
                  <a:ea typeface="Arial"/>
                  <a:cs typeface="Arial"/>
                  <a:sym typeface="Arial"/>
                </a:endParaRPr>
              </a:p>
            </p:txBody>
          </p:sp>
          <p:sp>
            <p:nvSpPr>
              <p:cNvPr id="718" name="Google Shape;718;p35"/>
              <p:cNvSpPr txBox="1"/>
              <p:nvPr/>
            </p:nvSpPr>
            <p:spPr>
              <a:xfrm>
                <a:off x="4640339" y="3229053"/>
                <a:ext cx="150862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Tách thành tệp nhỏ</a:t>
                </a:r>
                <a:endParaRPr b="0" i="0" sz="1200" u="none" cap="none" strike="noStrike">
                  <a:solidFill>
                    <a:srgbClr val="FF0000"/>
                  </a:solidFill>
                  <a:latin typeface="Arial"/>
                  <a:ea typeface="Arial"/>
                  <a:cs typeface="Arial"/>
                  <a:sym typeface="Arial"/>
                </a:endParaRPr>
              </a:p>
            </p:txBody>
          </p:sp>
          <p:sp>
            <p:nvSpPr>
              <p:cNvPr id="719" name="Google Shape;719;p35"/>
              <p:cNvSpPr txBox="1"/>
              <p:nvPr/>
            </p:nvSpPr>
            <p:spPr>
              <a:xfrm>
                <a:off x="4588912" y="3885375"/>
                <a:ext cx="152468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Tách thành tệp nhỏ</a:t>
                </a:r>
                <a:endParaRPr b="0" i="0" sz="1200" u="none" cap="none" strike="noStrike">
                  <a:solidFill>
                    <a:srgbClr val="FF0000"/>
                  </a:solidFill>
                  <a:latin typeface="Arial"/>
                  <a:ea typeface="Arial"/>
                  <a:cs typeface="Arial"/>
                  <a:sym typeface="Arial"/>
                </a:endParaRPr>
              </a:p>
            </p:txBody>
          </p:sp>
          <p:sp>
            <p:nvSpPr>
              <p:cNvPr id="720" name="Google Shape;720;p35"/>
              <p:cNvSpPr txBox="1"/>
              <p:nvPr/>
            </p:nvSpPr>
            <p:spPr>
              <a:xfrm>
                <a:off x="4634333" y="4602206"/>
                <a:ext cx="151463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cap="none" strike="noStrike">
                    <a:solidFill>
                      <a:srgbClr val="FF0000"/>
                    </a:solidFill>
                    <a:latin typeface="Arial"/>
                    <a:ea typeface="Arial"/>
                    <a:cs typeface="Arial"/>
                    <a:sym typeface="Arial"/>
                  </a:rPr>
                  <a:t>Tách thành tệp nhỏ</a:t>
                </a:r>
                <a:endParaRPr b="0" i="0" sz="1200" u="none" cap="none" strike="noStrike">
                  <a:solidFill>
                    <a:srgbClr val="FF0000"/>
                  </a:solidFill>
                  <a:latin typeface="Arial"/>
                  <a:ea typeface="Arial"/>
                  <a:cs typeface="Arial"/>
                  <a:sym typeface="Arial"/>
                </a:endParaRPr>
              </a:p>
            </p:txBody>
          </p:sp>
          <p:sp>
            <p:nvSpPr>
              <p:cNvPr id="721" name="Google Shape;721;p35"/>
              <p:cNvSpPr txBox="1"/>
              <p:nvPr/>
            </p:nvSpPr>
            <p:spPr>
              <a:xfrm>
                <a:off x="2002274" y="5567746"/>
                <a:ext cx="21542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600"/>
                  <a:buFont typeface="Arial"/>
                  <a:buNone/>
                </a:pPr>
                <a:r>
                  <a:rPr b="0" i="0" lang="en-US" sz="1600" u="none" cap="none" strike="noStrike">
                    <a:solidFill>
                      <a:srgbClr val="FF0000"/>
                    </a:solidFill>
                    <a:latin typeface="Arial"/>
                    <a:ea typeface="Arial"/>
                    <a:cs typeface="Arial"/>
                    <a:sym typeface="Arial"/>
                  </a:rPr>
                  <a:t>Code execution order</a:t>
                </a:r>
                <a:endParaRPr b="0" i="0" sz="1600" u="none" cap="none" strike="noStrike">
                  <a:solidFill>
                    <a:srgbClr val="FF0000"/>
                  </a:solidFill>
                  <a:latin typeface="Arial"/>
                  <a:ea typeface="Arial"/>
                  <a:cs typeface="Arial"/>
                  <a:sym typeface="Arial"/>
                </a:endParaRPr>
              </a:p>
            </p:txBody>
          </p:sp>
        </p:grpSp>
        <p:sp>
          <p:nvSpPr>
            <p:cNvPr id="722" name="Google Shape;722;p35"/>
            <p:cNvSpPr/>
            <p:nvPr/>
          </p:nvSpPr>
          <p:spPr>
            <a:xfrm>
              <a:off x="1912520" y="3191335"/>
              <a:ext cx="2287573" cy="528381"/>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Kiểm tra xem tệp có </a:t>
              </a:r>
              <a:endParaRPr/>
            </a:p>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tồn tại không</a:t>
              </a:r>
              <a:endParaRPr b="0" i="0" sz="1400" u="none" cap="none" strike="noStrike">
                <a:solidFill>
                  <a:srgbClr val="7B4900"/>
                </a:solidFill>
                <a:latin typeface="Arial"/>
                <a:ea typeface="Arial"/>
                <a:cs typeface="Arial"/>
                <a:sym typeface="Arial"/>
              </a:endParaRPr>
            </a:p>
          </p:txBody>
        </p:sp>
        <p:sp>
          <p:nvSpPr>
            <p:cNvPr id="723" name="Google Shape;723;p35"/>
            <p:cNvSpPr/>
            <p:nvPr/>
          </p:nvSpPr>
          <p:spPr>
            <a:xfrm>
              <a:off x="1912520" y="4543687"/>
              <a:ext cx="2287573" cy="528381"/>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Hiển thị nội dung trên </a:t>
              </a:r>
              <a:endParaRPr/>
            </a:p>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màn hình</a:t>
              </a:r>
              <a:endParaRPr b="0" i="0" sz="1400" u="none" cap="none" strike="noStrike">
                <a:solidFill>
                  <a:srgbClr val="7B4900"/>
                </a:solidFill>
                <a:latin typeface="Arial"/>
                <a:ea typeface="Arial"/>
                <a:cs typeface="Arial"/>
                <a:sym typeface="Arial"/>
              </a:endParaRPr>
            </a:p>
          </p:txBody>
        </p:sp>
        <p:cxnSp>
          <p:nvCxnSpPr>
            <p:cNvPr id="724" name="Google Shape;724;p35"/>
            <p:cNvCxnSpPr>
              <a:stCxn id="722" idx="3"/>
              <a:endCxn id="701" idx="1"/>
            </p:cNvCxnSpPr>
            <p:nvPr/>
          </p:nvCxnSpPr>
          <p:spPr>
            <a:xfrm flipH="1" rot="10800000">
              <a:off x="4200093" y="3453125"/>
              <a:ext cx="1888200" cy="2400"/>
            </a:xfrm>
            <a:prstGeom prst="straightConnector1">
              <a:avLst/>
            </a:prstGeom>
            <a:noFill/>
            <a:ln cap="flat" cmpd="sng" w="28575">
              <a:solidFill>
                <a:srgbClr val="7F7F7F"/>
              </a:solidFill>
              <a:prstDash val="dash"/>
              <a:miter lim="800000"/>
              <a:headEnd len="sm" w="sm" type="none"/>
              <a:tailEnd len="med" w="med" type="stealth"/>
            </a:ln>
          </p:spPr>
        </p:cxnSp>
        <p:cxnSp>
          <p:nvCxnSpPr>
            <p:cNvPr id="725" name="Google Shape;725;p35"/>
            <p:cNvCxnSpPr/>
            <p:nvPr/>
          </p:nvCxnSpPr>
          <p:spPr>
            <a:xfrm flipH="1" rot="10800000">
              <a:off x="4200093" y="4125438"/>
              <a:ext cx="1878137" cy="13795"/>
            </a:xfrm>
            <a:prstGeom prst="straightConnector1">
              <a:avLst/>
            </a:prstGeom>
            <a:noFill/>
            <a:ln cap="flat" cmpd="sng" w="28575">
              <a:solidFill>
                <a:srgbClr val="7F7F7F"/>
              </a:solidFill>
              <a:prstDash val="dash"/>
              <a:miter lim="800000"/>
              <a:headEnd len="sm" w="sm" type="none"/>
              <a:tailEnd len="med" w="med" type="stealth"/>
            </a:ln>
          </p:spPr>
        </p:cxnSp>
        <p:cxnSp>
          <p:nvCxnSpPr>
            <p:cNvPr id="726" name="Google Shape;726;p35"/>
            <p:cNvCxnSpPr/>
            <p:nvPr/>
          </p:nvCxnSpPr>
          <p:spPr>
            <a:xfrm flipH="1" rot="10800000">
              <a:off x="4200093" y="4815920"/>
              <a:ext cx="1878137" cy="13795"/>
            </a:xfrm>
            <a:prstGeom prst="straightConnector1">
              <a:avLst/>
            </a:prstGeom>
            <a:noFill/>
            <a:ln cap="flat" cmpd="sng" w="28575">
              <a:solidFill>
                <a:srgbClr val="7F7F7F"/>
              </a:solidFill>
              <a:prstDash val="dash"/>
              <a:miter lim="800000"/>
              <a:headEnd len="sm" w="sm" type="none"/>
              <a:tailEnd len="med" w="med" type="stealth"/>
            </a:ln>
          </p:spPr>
        </p:cxnSp>
        <p:sp>
          <p:nvSpPr>
            <p:cNvPr id="727" name="Google Shape;727;p35"/>
            <p:cNvSpPr/>
            <p:nvPr/>
          </p:nvSpPr>
          <p:spPr>
            <a:xfrm>
              <a:off x="1912520" y="3850732"/>
              <a:ext cx="2287573" cy="528381"/>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Đọc tệp</a:t>
              </a:r>
              <a:endParaRPr b="0" i="0" sz="1400" u="none" cap="none" strike="noStrike">
                <a:solidFill>
                  <a:srgbClr val="7B49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734" name="Google Shape;734;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35" name="Google Shape;735;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a:t>
            </a:r>
            <a:endParaRPr sz="2400">
              <a:solidFill>
                <a:srgbClr val="0C0C0C"/>
              </a:solidFill>
              <a:latin typeface="Arial"/>
              <a:ea typeface="Arial"/>
              <a:cs typeface="Arial"/>
              <a:sym typeface="Arial"/>
            </a:endParaRPr>
          </a:p>
        </p:txBody>
      </p:sp>
      <p:sp>
        <p:nvSpPr>
          <p:cNvPr id="736" name="Google Shape;736;p36"/>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Mô-đun: Một hàm độc lập được tách thành một tệp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bạn đã tạo một mô-đun, bạn có thể tải mô-đun đó từ một tệp khác để sử dụng.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Tuân thủ thông số tiêu chuẩn CommonJs và sử dụng đối tượng toàn cục exports</a:t>
            </a:r>
            <a:endParaRPr/>
          </a:p>
        </p:txBody>
      </p:sp>
      <p:grpSp>
        <p:nvGrpSpPr>
          <p:cNvPr id="737" name="Google Shape;737;p36"/>
          <p:cNvGrpSpPr/>
          <p:nvPr/>
        </p:nvGrpSpPr>
        <p:grpSpPr>
          <a:xfrm>
            <a:off x="1549455" y="3097771"/>
            <a:ext cx="6676455" cy="2273126"/>
            <a:chOff x="1549455" y="3097771"/>
            <a:chExt cx="6676455" cy="2273126"/>
          </a:xfrm>
        </p:grpSpPr>
        <p:grpSp>
          <p:nvGrpSpPr>
            <p:cNvPr id="738" name="Google Shape;738;p36"/>
            <p:cNvGrpSpPr/>
            <p:nvPr/>
          </p:nvGrpSpPr>
          <p:grpSpPr>
            <a:xfrm>
              <a:off x="1549455" y="3097771"/>
              <a:ext cx="6676455" cy="2160587"/>
              <a:chOff x="1633448" y="3630613"/>
              <a:chExt cx="6676455" cy="2160587"/>
            </a:xfrm>
          </p:grpSpPr>
          <p:sp>
            <p:nvSpPr>
              <p:cNvPr id="739" name="Google Shape;739;p36"/>
              <p:cNvSpPr/>
              <p:nvPr/>
            </p:nvSpPr>
            <p:spPr>
              <a:xfrm>
                <a:off x="1655146" y="5365677"/>
                <a:ext cx="2075025" cy="4255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40" name="Google Shape;740;p36"/>
              <p:cNvGrpSpPr/>
              <p:nvPr/>
            </p:nvGrpSpPr>
            <p:grpSpPr>
              <a:xfrm>
                <a:off x="1633448" y="3630613"/>
                <a:ext cx="6676455" cy="767691"/>
                <a:chOff x="1495426" y="3630613"/>
                <a:chExt cx="6676455" cy="767691"/>
              </a:xfrm>
            </p:grpSpPr>
            <p:grpSp>
              <p:nvGrpSpPr>
                <p:cNvPr id="741" name="Google Shape;741;p36"/>
                <p:cNvGrpSpPr/>
                <p:nvPr/>
              </p:nvGrpSpPr>
              <p:grpSpPr>
                <a:xfrm>
                  <a:off x="1495426" y="3630613"/>
                  <a:ext cx="2989522" cy="767691"/>
                  <a:chOff x="1820241" y="3623334"/>
                  <a:chExt cx="1181007" cy="598519"/>
                </a:xfrm>
              </p:grpSpPr>
              <p:sp>
                <p:nvSpPr>
                  <p:cNvPr id="742" name="Google Shape;742;p36"/>
                  <p:cNvSpPr/>
                  <p:nvPr/>
                </p:nvSpPr>
                <p:spPr>
                  <a:xfrm>
                    <a:off x="1820241" y="3623334"/>
                    <a:ext cx="1181007" cy="598519"/>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lang="en-US" sz="1800">
                        <a:solidFill>
                          <a:srgbClr val="FFFFFF"/>
                        </a:solidFill>
                        <a:latin typeface="Arial"/>
                        <a:ea typeface="Arial"/>
                        <a:cs typeface="Arial"/>
                        <a:sym typeface="Arial"/>
                      </a:rPr>
                      <a:t>main.js</a:t>
                    </a:r>
                    <a:endParaRPr sz="1800">
                      <a:solidFill>
                        <a:srgbClr val="FFFFFF"/>
                      </a:solidFill>
                      <a:latin typeface="Arial"/>
                      <a:ea typeface="Arial"/>
                      <a:cs typeface="Arial"/>
                      <a:sym typeface="Arial"/>
                    </a:endParaRPr>
                  </a:p>
                </p:txBody>
              </p:sp>
              <p:sp>
                <p:nvSpPr>
                  <p:cNvPr id="743" name="Google Shape;743;p36"/>
                  <p:cNvSpPr/>
                  <p:nvPr/>
                </p:nvSpPr>
                <p:spPr>
                  <a:xfrm>
                    <a:off x="1849699" y="3759126"/>
                    <a:ext cx="1122090" cy="32693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Arial"/>
                      <a:ea typeface="Arial"/>
                      <a:cs typeface="Arial"/>
                      <a:sym typeface="Arial"/>
                    </a:endParaRPr>
                  </a:p>
                </p:txBody>
              </p:sp>
            </p:grpSp>
            <p:sp>
              <p:nvSpPr>
                <p:cNvPr id="744" name="Google Shape;744;p36"/>
                <p:cNvSpPr/>
                <p:nvPr/>
              </p:nvSpPr>
              <p:spPr>
                <a:xfrm>
                  <a:off x="5097463" y="3630613"/>
                  <a:ext cx="3074418" cy="767691"/>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module1.js</a:t>
                  </a:r>
                  <a:endParaRPr sz="1800">
                    <a:solidFill>
                      <a:srgbClr val="FFFFFF"/>
                    </a:solidFill>
                    <a:latin typeface="Arial"/>
                    <a:ea typeface="Arial"/>
                    <a:cs typeface="Arial"/>
                    <a:sym typeface="Arial"/>
                  </a:endParaRPr>
                </a:p>
              </p:txBody>
            </p:sp>
            <p:sp>
              <p:nvSpPr>
                <p:cNvPr id="745" name="Google Shape;745;p36"/>
                <p:cNvSpPr/>
                <p:nvPr/>
              </p:nvSpPr>
              <p:spPr>
                <a:xfrm flipH="1">
                  <a:off x="4554671" y="3803181"/>
                  <a:ext cx="542792" cy="422554"/>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grpSp>
        </p:grpSp>
        <p:sp>
          <p:nvSpPr>
            <p:cNvPr id="746" name="Google Shape;746;p36"/>
            <p:cNvSpPr/>
            <p:nvPr/>
          </p:nvSpPr>
          <p:spPr>
            <a:xfrm>
              <a:off x="5145843" y="4439832"/>
              <a:ext cx="3080067" cy="931065"/>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export.FunctionName</a:t>
              </a:r>
              <a:endParaRPr b="0" i="0" sz="1400" u="none" cap="none" strike="noStrike">
                <a:solidFill>
                  <a:srgbClr val="7B4900"/>
                </a:solidFill>
                <a:latin typeface="Arial"/>
                <a:ea typeface="Arial"/>
                <a:cs typeface="Arial"/>
                <a:sym typeface="Arial"/>
              </a:endParaRPr>
            </a:p>
            <a:p>
              <a:pPr indent="0" lvl="0" marL="0" marR="0" rtl="0" algn="ctr">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=Function Definition</a:t>
              </a:r>
              <a:endParaRPr b="0" i="0" sz="1400" u="none" cap="none" strike="noStrike">
                <a:solidFill>
                  <a:srgbClr val="7B4900"/>
                </a:solidFill>
                <a:latin typeface="Arial"/>
                <a:ea typeface="Arial"/>
                <a:cs typeface="Arial"/>
                <a:sym typeface="Arial"/>
              </a:endParaRPr>
            </a:p>
          </p:txBody>
        </p:sp>
        <p:sp>
          <p:nvSpPr>
            <p:cNvPr id="747" name="Google Shape;747;p36"/>
            <p:cNvSpPr/>
            <p:nvPr/>
          </p:nvSpPr>
          <p:spPr>
            <a:xfrm>
              <a:off x="3955983" y="4243070"/>
              <a:ext cx="1206713" cy="415557"/>
            </a:xfrm>
            <a:custGeom>
              <a:rect b="b" l="l" r="r" t="t"/>
              <a:pathLst>
                <a:path extrusionOk="0" h="415557" w="1206713">
                  <a:moveTo>
                    <a:pt x="0" y="261553"/>
                  </a:moveTo>
                  <a:cubicBezTo>
                    <a:pt x="44918" y="177332"/>
                    <a:pt x="89836" y="93111"/>
                    <a:pt x="163630" y="49797"/>
                  </a:cubicBezTo>
                  <a:cubicBezTo>
                    <a:pt x="237424" y="6483"/>
                    <a:pt x="367364" y="-4746"/>
                    <a:pt x="442762" y="1671"/>
                  </a:cubicBezTo>
                  <a:cubicBezTo>
                    <a:pt x="518160" y="8088"/>
                    <a:pt x="575912" y="48193"/>
                    <a:pt x="616017" y="88298"/>
                  </a:cubicBezTo>
                  <a:cubicBezTo>
                    <a:pt x="656122" y="128403"/>
                    <a:pt x="632059" y="195781"/>
                    <a:pt x="683394" y="242303"/>
                  </a:cubicBezTo>
                  <a:cubicBezTo>
                    <a:pt x="734729" y="288825"/>
                    <a:pt x="840606" y="340160"/>
                    <a:pt x="924025" y="367431"/>
                  </a:cubicBezTo>
                  <a:cubicBezTo>
                    <a:pt x="1007444" y="394702"/>
                    <a:pt x="1183908" y="405932"/>
                    <a:pt x="1183908" y="405932"/>
                  </a:cubicBezTo>
                  <a:cubicBezTo>
                    <a:pt x="1228826" y="412349"/>
                    <a:pt x="1193533" y="405932"/>
                    <a:pt x="1193533" y="405932"/>
                  </a:cubicBezTo>
                  <a:lnTo>
                    <a:pt x="1174282" y="405932"/>
                  </a:lnTo>
                  <a:lnTo>
                    <a:pt x="1174282" y="405932"/>
                  </a:lnTo>
                  <a:lnTo>
                    <a:pt x="1183908" y="415557"/>
                  </a:lnTo>
                  <a:lnTo>
                    <a:pt x="1183908" y="415557"/>
                  </a:lnTo>
                  <a:lnTo>
                    <a:pt x="1193533" y="405932"/>
                  </a:lnTo>
                  <a:lnTo>
                    <a:pt x="1193533" y="405932"/>
                  </a:lnTo>
                </a:path>
              </a:pathLst>
            </a:custGeom>
            <a:noFill/>
            <a:ln cap="flat" cmpd="sng" w="28575">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48" name="Google Shape;748;p36"/>
            <p:cNvSpPr/>
            <p:nvPr/>
          </p:nvSpPr>
          <p:spPr>
            <a:xfrm>
              <a:off x="1549456" y="4439832"/>
              <a:ext cx="2989522" cy="931065"/>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var module1 = require(‘module1’);</a:t>
              </a:r>
              <a:endParaRPr/>
            </a:p>
            <a:p>
              <a:pPr indent="0" lvl="0" marL="0" marR="0" rtl="0" algn="ctr">
                <a:lnSpc>
                  <a:spcPct val="100000"/>
                </a:lnSpc>
                <a:spcBef>
                  <a:spcPts val="0"/>
                </a:spcBef>
                <a:spcAft>
                  <a:spcPts val="0"/>
                </a:spcAft>
                <a:buClr>
                  <a:srgbClr val="7B4900"/>
                </a:buClr>
                <a:buSzPts val="1400"/>
                <a:buFont typeface="Arial"/>
                <a:buNone/>
              </a:pPr>
              <a:r>
                <a:rPr b="1" i="0" lang="en-US" sz="1400" u="none" cap="none" strike="noStrike">
                  <a:solidFill>
                    <a:srgbClr val="7B4900"/>
                  </a:solidFill>
                  <a:latin typeface="Arial"/>
                  <a:ea typeface="Arial"/>
                  <a:cs typeface="Arial"/>
                  <a:sym typeface="Arial"/>
                </a:rPr>
                <a:t>module1.FuntionName(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755" name="Google Shape;755;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56" name="Google Shape;756;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đối tượng exports và module.exports</a:t>
            </a:r>
            <a:endParaRPr/>
          </a:p>
        </p:txBody>
      </p:sp>
      <p:sp>
        <p:nvSpPr>
          <p:cNvPr id="757" name="Google Shape;757;p37"/>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Bạn có thể sử dụng exports trong các tệp mô-đun hoặc module.exports</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trực tiếp phân bổ một đối tượng, hãy sử dụng module.exports.</a:t>
            </a:r>
            <a:endParaRPr/>
          </a:p>
        </p:txBody>
      </p:sp>
      <p:grpSp>
        <p:nvGrpSpPr>
          <p:cNvPr id="758" name="Google Shape;758;p37"/>
          <p:cNvGrpSpPr/>
          <p:nvPr/>
        </p:nvGrpSpPr>
        <p:grpSpPr>
          <a:xfrm>
            <a:off x="1715440" y="2961695"/>
            <a:ext cx="6471945" cy="2996652"/>
            <a:chOff x="1715440" y="2961695"/>
            <a:chExt cx="6471945" cy="2996652"/>
          </a:xfrm>
        </p:grpSpPr>
        <p:sp>
          <p:nvSpPr>
            <p:cNvPr id="759" name="Google Shape;759;p37"/>
            <p:cNvSpPr/>
            <p:nvPr/>
          </p:nvSpPr>
          <p:spPr>
            <a:xfrm>
              <a:off x="1786938" y="3135870"/>
              <a:ext cx="2723424" cy="41934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module1.js</a:t>
              </a:r>
              <a:endParaRPr b="0" i="0" sz="1800" u="none" cap="none" strike="noStrike">
                <a:solidFill>
                  <a:srgbClr val="FFFFFF"/>
                </a:solidFill>
                <a:latin typeface="Arial"/>
                <a:ea typeface="Arial"/>
                <a:cs typeface="Arial"/>
                <a:sym typeface="Arial"/>
              </a:endParaRPr>
            </a:p>
          </p:txBody>
        </p:sp>
        <p:sp>
          <p:nvSpPr>
            <p:cNvPr id="760" name="Google Shape;760;p37"/>
            <p:cNvSpPr/>
            <p:nvPr/>
          </p:nvSpPr>
          <p:spPr>
            <a:xfrm>
              <a:off x="1715440" y="3823949"/>
              <a:ext cx="2866421" cy="1658950"/>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exports</a:t>
              </a:r>
              <a:r>
                <a:rPr b="0" i="0" lang="en-US" sz="1400" u="none" cap="none" strike="noStrike">
                  <a:solidFill>
                    <a:srgbClr val="7B4900"/>
                  </a:solidFill>
                  <a:latin typeface="Arial"/>
                  <a:ea typeface="Arial"/>
                  <a:cs typeface="Arial"/>
                  <a:sym typeface="Arial"/>
                </a:rPr>
                <a:t>.add = function(a,</a:t>
              </a:r>
              <a:r>
                <a:rPr lang="en-US" sz="1400">
                  <a:solidFill>
                    <a:srgbClr val="7B4900"/>
                  </a:solidFill>
                  <a:latin typeface="Arial"/>
                  <a:ea typeface="Arial"/>
                  <a:cs typeface="Arial"/>
                  <a:sym typeface="Arial"/>
                </a:rPr>
                <a:t> b) {</a:t>
              </a:r>
              <a:endParaRPr/>
            </a:p>
            <a:p>
              <a:pPr indent="0" lvl="0" marL="0" marR="0" rtl="0" algn="l">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     return a + b;</a:t>
              </a:r>
              <a:endParaRPr/>
            </a:p>
            <a:p>
              <a:pPr indent="0" lvl="0" marL="0" marR="0" rtl="0" algn="l">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a:t>
              </a:r>
              <a:endParaRPr/>
            </a:p>
            <a:p>
              <a:pPr indent="0" lvl="0" marL="0" marR="0" rtl="0" algn="l">
                <a:lnSpc>
                  <a:spcPct val="100000"/>
                </a:lnSpc>
                <a:spcBef>
                  <a:spcPts val="0"/>
                </a:spcBef>
                <a:spcAft>
                  <a:spcPts val="0"/>
                </a:spcAft>
                <a:buClr>
                  <a:srgbClr val="FF0000"/>
                </a:buClr>
                <a:buSzPts val="1400"/>
                <a:buFont typeface="Arial"/>
                <a:buNone/>
              </a:pPr>
              <a:r>
                <a:rPr lang="en-US" sz="1400">
                  <a:solidFill>
                    <a:srgbClr val="FF0000"/>
                  </a:solidFill>
                  <a:latin typeface="Arial"/>
                  <a:ea typeface="Arial"/>
                  <a:cs typeface="Arial"/>
                  <a:sym typeface="Arial"/>
                </a:rPr>
                <a:t>exports</a:t>
              </a:r>
              <a:r>
                <a:rPr b="0" i="0" lang="en-US" sz="1400" u="none" cap="none" strike="noStrike">
                  <a:solidFill>
                    <a:srgbClr val="7B4900"/>
                  </a:solidFill>
                  <a:latin typeface="Arial"/>
                  <a:ea typeface="Arial"/>
                  <a:cs typeface="Arial"/>
                  <a:sym typeface="Arial"/>
                </a:rPr>
                <a:t>.multiply = function(a,</a:t>
              </a:r>
              <a:r>
                <a:rPr lang="en-US" sz="1400">
                  <a:solidFill>
                    <a:srgbClr val="7B4900"/>
                  </a:solidFill>
                  <a:latin typeface="Arial"/>
                  <a:ea typeface="Arial"/>
                  <a:cs typeface="Arial"/>
                  <a:sym typeface="Arial"/>
                </a:rPr>
                <a:t> b) {</a:t>
              </a:r>
              <a:endParaRPr/>
            </a:p>
            <a:p>
              <a:pPr indent="0" lvl="0" marL="0" marR="0" rtl="0" algn="l">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     return a * b;</a:t>
              </a:r>
              <a:endParaRPr/>
            </a:p>
            <a:p>
              <a:pPr indent="0" lvl="0" marL="0" marR="0" rtl="0" algn="l">
                <a:lnSpc>
                  <a:spcPct val="100000"/>
                </a:lnSpc>
                <a:spcBef>
                  <a:spcPts val="0"/>
                </a:spcBef>
                <a:spcAft>
                  <a:spcPts val="0"/>
                </a:spcAft>
                <a:buClr>
                  <a:srgbClr val="7B4900"/>
                </a:buClr>
                <a:buSzPts val="1400"/>
                <a:buFont typeface="Arial"/>
                <a:buNone/>
              </a:pPr>
              <a:r>
                <a:rPr b="0" i="0" lang="en-US" sz="1400" u="none" cap="none" strike="noStrike">
                  <a:solidFill>
                    <a:srgbClr val="7B4900"/>
                  </a:solidFill>
                  <a:latin typeface="Arial"/>
                  <a:ea typeface="Arial"/>
                  <a:cs typeface="Arial"/>
                  <a:sym typeface="Arial"/>
                </a:rPr>
                <a:t>};</a:t>
              </a:r>
              <a:endParaRPr b="0" i="0" sz="1400" u="none" cap="none" strike="noStrike">
                <a:solidFill>
                  <a:srgbClr val="7B4900"/>
                </a:solidFill>
                <a:latin typeface="Arial"/>
                <a:ea typeface="Arial"/>
                <a:cs typeface="Arial"/>
                <a:sym typeface="Arial"/>
              </a:endParaRPr>
            </a:p>
          </p:txBody>
        </p:sp>
        <p:sp>
          <p:nvSpPr>
            <p:cNvPr id="761" name="Google Shape;761;p37"/>
            <p:cNvSpPr/>
            <p:nvPr/>
          </p:nvSpPr>
          <p:spPr>
            <a:xfrm>
              <a:off x="1715440" y="2961695"/>
              <a:ext cx="2866421" cy="767691"/>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module1.js</a:t>
              </a:r>
              <a:endParaRPr b="0" i="0" sz="1800" u="none" cap="none" strike="noStrike">
                <a:solidFill>
                  <a:srgbClr val="FFFFFF"/>
                </a:solidFill>
                <a:latin typeface="Arial"/>
                <a:ea typeface="Arial"/>
                <a:cs typeface="Arial"/>
                <a:sym typeface="Arial"/>
              </a:endParaRPr>
            </a:p>
          </p:txBody>
        </p:sp>
        <p:sp>
          <p:nvSpPr>
            <p:cNvPr id="762" name="Google Shape;762;p37"/>
            <p:cNvSpPr/>
            <p:nvPr/>
          </p:nvSpPr>
          <p:spPr>
            <a:xfrm>
              <a:off x="5320964" y="2961695"/>
              <a:ext cx="2866421" cy="767691"/>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module2.js</a:t>
              </a:r>
              <a:endParaRPr b="0" i="0" sz="1800" u="none" cap="none" strike="noStrike">
                <a:solidFill>
                  <a:srgbClr val="FFFFFF"/>
                </a:solidFill>
                <a:latin typeface="Arial"/>
                <a:ea typeface="Arial"/>
                <a:cs typeface="Arial"/>
                <a:sym typeface="Arial"/>
              </a:endParaRPr>
            </a:p>
          </p:txBody>
        </p:sp>
        <p:sp>
          <p:nvSpPr>
            <p:cNvPr id="763" name="Google Shape;763;p37"/>
            <p:cNvSpPr/>
            <p:nvPr/>
          </p:nvSpPr>
          <p:spPr>
            <a:xfrm>
              <a:off x="5320964" y="3823948"/>
              <a:ext cx="2866421" cy="2134399"/>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7B4900"/>
                  </a:solidFill>
                  <a:latin typeface="Arial"/>
                  <a:ea typeface="Arial"/>
                  <a:cs typeface="Arial"/>
                  <a:sym typeface="Arial"/>
                </a:rPr>
                <a:t>var calc = {};</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calc.add = function(a, b) {</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      return a + b;</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calc.multiply = function(a, b) {</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      return a * b;</a:t>
              </a:r>
              <a:endParaRPr/>
            </a:p>
            <a:p>
              <a:pPr indent="0" lvl="0" marL="0" marR="0" rtl="0" algn="l">
                <a:spcBef>
                  <a:spcPts val="0"/>
                </a:spcBef>
                <a:spcAft>
                  <a:spcPts val="0"/>
                </a:spcAft>
                <a:buNone/>
              </a:pPr>
              <a:r>
                <a:rPr lang="en-US" sz="1400">
                  <a:solidFill>
                    <a:srgbClr val="7B4900"/>
                  </a:solidFill>
                  <a:latin typeface="Arial"/>
                  <a:ea typeface="Arial"/>
                  <a:cs typeface="Arial"/>
                  <a:sym typeface="Arial"/>
                </a:rPr>
                <a:t>};</a:t>
              </a:r>
              <a:endParaRPr/>
            </a:p>
            <a:p>
              <a:pPr indent="0" lvl="0" marL="0" marR="0" rtl="0" algn="l">
                <a:spcBef>
                  <a:spcPts val="0"/>
                </a:spcBef>
                <a:spcAft>
                  <a:spcPts val="0"/>
                </a:spcAft>
                <a:buNone/>
              </a:pPr>
              <a:r>
                <a:rPr lang="en-US" sz="1400">
                  <a:solidFill>
                    <a:srgbClr val="FF0000"/>
                  </a:solidFill>
                  <a:latin typeface="Arial"/>
                  <a:ea typeface="Arial"/>
                  <a:cs typeface="Arial"/>
                  <a:sym typeface="Arial"/>
                </a:rPr>
                <a:t>module</a:t>
              </a:r>
              <a:r>
                <a:rPr lang="en-US" sz="1400">
                  <a:solidFill>
                    <a:srgbClr val="7B4900"/>
                  </a:solidFill>
                  <a:latin typeface="Arial"/>
                  <a:ea typeface="Arial"/>
                  <a:cs typeface="Arial"/>
                  <a:sym typeface="Arial"/>
                </a:rPr>
                <a:t>.exports = calc;</a:t>
              </a:r>
              <a:endParaRPr sz="1400">
                <a:solidFill>
                  <a:srgbClr val="7B4900"/>
                </a:solidFill>
                <a:latin typeface="Arial"/>
                <a:ea typeface="Arial"/>
                <a:cs typeface="Arial"/>
                <a:sym typeface="Arial"/>
              </a:endParaRPr>
            </a:p>
          </p:txBody>
        </p:sp>
        <p:sp>
          <p:nvSpPr>
            <p:cNvPr id="764" name="Google Shape;764;p37"/>
            <p:cNvSpPr txBox="1"/>
            <p:nvPr/>
          </p:nvSpPr>
          <p:spPr>
            <a:xfrm>
              <a:off x="4577787" y="3191651"/>
              <a:ext cx="74725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7B4900"/>
                  </a:solidFill>
                  <a:latin typeface="Arial"/>
                  <a:ea typeface="Arial"/>
                  <a:cs typeface="Arial"/>
                  <a:sym typeface="Arial"/>
                </a:rPr>
                <a:t>VS.</a:t>
              </a:r>
              <a:endParaRPr sz="1400">
                <a:solidFill>
                  <a:srgbClr val="7B49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771" name="Google Shape;771;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72" name="Google Shape;772;p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Tách một hàm bổ sung thành các mô-đun</a:t>
            </a:r>
            <a:endParaRPr sz="2400">
              <a:solidFill>
                <a:srgbClr val="0C0C0C"/>
              </a:solidFill>
              <a:latin typeface="Arial"/>
              <a:ea typeface="Arial"/>
              <a:cs typeface="Arial"/>
              <a:sym typeface="Arial"/>
            </a:endParaRPr>
          </a:p>
        </p:txBody>
      </p:sp>
      <p:sp>
        <p:nvSpPr>
          <p:cNvPr id="773" name="Google Shape;773;p3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cho hàm plus trước khi tách thành các mô-đun</a:t>
            </a:r>
            <a:endParaRPr/>
          </a:p>
        </p:txBody>
      </p:sp>
      <p:grpSp>
        <p:nvGrpSpPr>
          <p:cNvPr id="774" name="Google Shape;774;p38"/>
          <p:cNvGrpSpPr/>
          <p:nvPr/>
        </p:nvGrpSpPr>
        <p:grpSpPr>
          <a:xfrm>
            <a:off x="558800" y="2241550"/>
            <a:ext cx="5706200" cy="3996254"/>
            <a:chOff x="558800" y="2241550"/>
            <a:chExt cx="6394261" cy="4478132"/>
          </a:xfrm>
        </p:grpSpPr>
        <p:pic>
          <p:nvPicPr>
            <p:cNvPr id="775" name="Google Shape;775;p38"/>
            <p:cNvPicPr preferRelativeResize="0"/>
            <p:nvPr/>
          </p:nvPicPr>
          <p:blipFill rotWithShape="1">
            <a:blip r:embed="rId3">
              <a:alphaModFix/>
            </a:blip>
            <a:srcRect b="0" l="0" r="0" t="0"/>
            <a:stretch/>
          </p:blipFill>
          <p:spPr>
            <a:xfrm>
              <a:off x="558800" y="2241550"/>
              <a:ext cx="6394261" cy="1700208"/>
            </a:xfrm>
            <a:prstGeom prst="rect">
              <a:avLst/>
            </a:prstGeom>
            <a:noFill/>
            <a:ln>
              <a:noFill/>
            </a:ln>
          </p:spPr>
        </p:pic>
        <p:pic>
          <p:nvPicPr>
            <p:cNvPr id="776" name="Google Shape;776;p38"/>
            <p:cNvPicPr preferRelativeResize="0"/>
            <p:nvPr/>
          </p:nvPicPr>
          <p:blipFill rotWithShape="1">
            <a:blip r:embed="rId4">
              <a:alphaModFix/>
            </a:blip>
            <a:srcRect b="0" l="0" r="0" t="0"/>
            <a:stretch/>
          </p:blipFill>
          <p:spPr>
            <a:xfrm>
              <a:off x="558800" y="4104484"/>
              <a:ext cx="6394261" cy="261519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783" name="Google Shape;783;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84" name="Google Shape;784;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mô-đun</a:t>
            </a:r>
            <a:endParaRPr sz="2400">
              <a:solidFill>
                <a:srgbClr val="0C0C0C"/>
              </a:solidFill>
              <a:latin typeface="Arial"/>
              <a:ea typeface="Arial"/>
              <a:cs typeface="Arial"/>
              <a:sym typeface="Arial"/>
            </a:endParaRPr>
          </a:p>
        </p:txBody>
      </p:sp>
      <p:sp>
        <p:nvSpPr>
          <p:cNvPr id="785" name="Google Shape;785;p39"/>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tệp mô-đun → calc.js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Thêm một hàm dưới dạng thuộc tính add của đối tượng exports</a:t>
            </a:r>
            <a:endParaRPr/>
          </a:p>
        </p:txBody>
      </p:sp>
      <p:pic>
        <p:nvPicPr>
          <p:cNvPr id="786" name="Google Shape;786;p39"/>
          <p:cNvPicPr preferRelativeResize="0"/>
          <p:nvPr/>
        </p:nvPicPr>
        <p:blipFill rotWithShape="1">
          <a:blip r:embed="rId3">
            <a:alphaModFix/>
          </a:blip>
          <a:srcRect b="0" l="0" r="0" t="0"/>
          <a:stretch/>
        </p:blipFill>
        <p:spPr>
          <a:xfrm>
            <a:off x="558801" y="2695318"/>
            <a:ext cx="5726175" cy="6540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178" name="Google Shape;178;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179" name="Google Shape;179;p4"/>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1.1. Tổng quan về Node.js</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Cài đặt các công cụ phát triển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Tạo dự án node đầu tiên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Gửi log lên console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1.6. Sử dụng mô-đun tích hợp sẵn</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793" name="Google Shape;793;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94" name="Google Shape;794;p40"/>
          <p:cNvSpPr/>
          <p:nvPr/>
        </p:nvSpPr>
        <p:spPr>
          <a:xfrm>
            <a:off x="580388" y="1520825"/>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Gọi hàm add sau khi nạp tệp mô-đun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Nạp tệp mô-đun bằng hàm require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tượng result đã nhập có thể được coi như đối tượng exports</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Việc chỉ định một thư mục thay vì một tệp sẽ gọi tệp index.js trong thư mục đó </a:t>
            </a:r>
            <a:endParaRPr/>
          </a:p>
        </p:txBody>
      </p:sp>
      <p:grpSp>
        <p:nvGrpSpPr>
          <p:cNvPr id="795" name="Google Shape;795;p40"/>
          <p:cNvGrpSpPr/>
          <p:nvPr/>
        </p:nvGrpSpPr>
        <p:grpSpPr>
          <a:xfrm>
            <a:off x="558800" y="2907622"/>
            <a:ext cx="5896228" cy="3355212"/>
            <a:chOff x="558893" y="2954441"/>
            <a:chExt cx="6113511" cy="3478856"/>
          </a:xfrm>
        </p:grpSpPr>
        <p:pic>
          <p:nvPicPr>
            <p:cNvPr id="796" name="Google Shape;796;p40"/>
            <p:cNvPicPr preferRelativeResize="0"/>
            <p:nvPr/>
          </p:nvPicPr>
          <p:blipFill rotWithShape="1">
            <a:blip r:embed="rId3">
              <a:alphaModFix/>
            </a:blip>
            <a:srcRect b="0" l="0" r="0" t="0"/>
            <a:stretch/>
          </p:blipFill>
          <p:spPr>
            <a:xfrm>
              <a:off x="558893" y="2954441"/>
              <a:ext cx="6113511" cy="905445"/>
            </a:xfrm>
            <a:prstGeom prst="rect">
              <a:avLst/>
            </a:prstGeom>
            <a:noFill/>
            <a:ln>
              <a:noFill/>
            </a:ln>
          </p:spPr>
        </p:pic>
        <p:pic>
          <p:nvPicPr>
            <p:cNvPr id="797" name="Google Shape;797;p40"/>
            <p:cNvPicPr preferRelativeResize="0"/>
            <p:nvPr/>
          </p:nvPicPr>
          <p:blipFill rotWithShape="1">
            <a:blip r:embed="rId4">
              <a:alphaModFix/>
            </a:blip>
            <a:srcRect b="0" l="0" r="0" t="0"/>
            <a:stretch/>
          </p:blipFill>
          <p:spPr>
            <a:xfrm>
              <a:off x="562379" y="3934351"/>
              <a:ext cx="6110025" cy="2498946"/>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04" name="Google Shape;804;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05" name="Google Shape;805;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đối tượng module.exports trong một tệp mô-đun</a:t>
            </a:r>
            <a:endParaRPr/>
          </a:p>
        </p:txBody>
      </p:sp>
      <p:sp>
        <p:nvSpPr>
          <p:cNvPr id="806" name="Google Shape;806;p41"/>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tệp mô-đun, calc2.js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một đối tượng calc và gán đối tượng đó cho module.exports</a:t>
            </a:r>
            <a:endParaRPr/>
          </a:p>
        </p:txBody>
      </p:sp>
      <p:pic>
        <p:nvPicPr>
          <p:cNvPr id="807" name="Google Shape;807;p41"/>
          <p:cNvPicPr preferRelativeResize="0"/>
          <p:nvPr/>
        </p:nvPicPr>
        <p:blipFill rotWithShape="1">
          <a:blip r:embed="rId3">
            <a:alphaModFix/>
          </a:blip>
          <a:srcRect b="0" l="0" r="0" t="0"/>
          <a:stretch/>
        </p:blipFill>
        <p:spPr>
          <a:xfrm>
            <a:off x="558801" y="2665291"/>
            <a:ext cx="6098032" cy="1130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14" name="Google Shape;814;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15" name="Google Shape;815;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chính</a:t>
            </a:r>
            <a:endParaRPr sz="2400">
              <a:solidFill>
                <a:srgbClr val="0C0C0C"/>
              </a:solidFill>
              <a:latin typeface="Arial"/>
              <a:ea typeface="Arial"/>
              <a:cs typeface="Arial"/>
              <a:sym typeface="Arial"/>
            </a:endParaRPr>
          </a:p>
        </p:txBody>
      </p:sp>
      <p:sp>
        <p:nvSpPr>
          <p:cNvPr id="816" name="Google Shape;816;p42"/>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Gọi hàm add sau khi nạp tệp mô-đun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Nạp tệp mô-đun bằng hàm require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tượng result đã nhập có thể được coi như một đối tượng module.exports</a:t>
            </a:r>
            <a:endParaRPr/>
          </a:p>
        </p:txBody>
      </p:sp>
      <p:grpSp>
        <p:nvGrpSpPr>
          <p:cNvPr id="817" name="Google Shape;817;p42"/>
          <p:cNvGrpSpPr/>
          <p:nvPr/>
        </p:nvGrpSpPr>
        <p:grpSpPr>
          <a:xfrm>
            <a:off x="558800" y="2957748"/>
            <a:ext cx="5681645" cy="3232230"/>
            <a:chOff x="562282" y="2947638"/>
            <a:chExt cx="6599009" cy="3754110"/>
          </a:xfrm>
        </p:grpSpPr>
        <p:pic>
          <p:nvPicPr>
            <p:cNvPr id="818" name="Google Shape;818;p42"/>
            <p:cNvPicPr preferRelativeResize="0"/>
            <p:nvPr/>
          </p:nvPicPr>
          <p:blipFill rotWithShape="1">
            <a:blip r:embed="rId3">
              <a:alphaModFix/>
            </a:blip>
            <a:srcRect b="0" l="0" r="0" t="0"/>
            <a:stretch/>
          </p:blipFill>
          <p:spPr>
            <a:xfrm>
              <a:off x="562282" y="4002811"/>
              <a:ext cx="6599009" cy="2698937"/>
            </a:xfrm>
            <a:prstGeom prst="rect">
              <a:avLst/>
            </a:prstGeom>
            <a:noFill/>
            <a:ln>
              <a:noFill/>
            </a:ln>
          </p:spPr>
        </p:pic>
        <p:pic>
          <p:nvPicPr>
            <p:cNvPr id="819" name="Google Shape;819;p42"/>
            <p:cNvPicPr preferRelativeResize="0"/>
            <p:nvPr/>
          </p:nvPicPr>
          <p:blipFill rotWithShape="1">
            <a:blip r:embed="rId4">
              <a:alphaModFix/>
            </a:blip>
            <a:srcRect b="0" l="0" r="0" t="0"/>
            <a:stretch/>
          </p:blipFill>
          <p:spPr>
            <a:xfrm>
              <a:off x="568633" y="2947638"/>
              <a:ext cx="6592658" cy="98966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26" name="Google Shape;826;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27" name="Google Shape;827;p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mô-đun bên ngoài</a:t>
            </a:r>
            <a:endParaRPr sz="2400">
              <a:solidFill>
                <a:srgbClr val="0C0C0C"/>
              </a:solidFill>
              <a:latin typeface="Arial"/>
              <a:ea typeface="Arial"/>
              <a:cs typeface="Arial"/>
              <a:sym typeface="Arial"/>
            </a:endParaRPr>
          </a:p>
        </p:txBody>
      </p:sp>
      <p:sp>
        <p:nvSpPr>
          <p:cNvPr id="828" name="Google Shape;828;p43"/>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sử dụng đường dẫn tương đối khi sử dụng mô-đun bên ngoài. </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mô-đun nconf cho phép truy cập vào các biến môi trường trên hệ thống</a:t>
            </a:r>
            <a:endParaRPr/>
          </a:p>
        </p:txBody>
      </p:sp>
      <p:pic>
        <p:nvPicPr>
          <p:cNvPr id="829" name="Google Shape;829;p43"/>
          <p:cNvPicPr preferRelativeResize="0"/>
          <p:nvPr/>
        </p:nvPicPr>
        <p:blipFill rotWithShape="1">
          <a:blip r:embed="rId3">
            <a:alphaModFix/>
          </a:blip>
          <a:srcRect b="0" l="0" r="0" t="0"/>
          <a:stretch/>
        </p:blipFill>
        <p:spPr>
          <a:xfrm>
            <a:off x="558800" y="2634606"/>
            <a:ext cx="6991790" cy="1057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36" name="Google Shape;836;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37" name="Google Shape;837;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mô-đun bên ngoài</a:t>
            </a:r>
            <a:endParaRPr/>
          </a:p>
        </p:txBody>
      </p:sp>
      <p:sp>
        <p:nvSpPr>
          <p:cNvPr id="838" name="Google Shape;838;p44"/>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sử dụng mô-đun bên ngoài, bạn cần cài đặt gói bằng npm.</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Sau khi cài đặt gói, chạy tệp JavaScript đã tạo trước đó rồi hiển thị các biến môi trường trên OS. </a:t>
            </a:r>
            <a:endParaRPr/>
          </a:p>
        </p:txBody>
      </p:sp>
      <p:sp>
        <p:nvSpPr>
          <p:cNvPr id="839" name="Google Shape;839;p44"/>
          <p:cNvSpPr/>
          <p:nvPr/>
        </p:nvSpPr>
        <p:spPr>
          <a:xfrm>
            <a:off x="703263" y="2703768"/>
            <a:ext cx="5905500" cy="3456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chemeClr val="dk1"/>
                </a:solidFill>
                <a:latin typeface="Arial"/>
                <a:ea typeface="Arial"/>
                <a:cs typeface="Arial"/>
                <a:sym typeface="Arial"/>
              </a:rPr>
              <a:t>% npm install nconf</a:t>
            </a:r>
            <a:endParaRPr sz="1300">
              <a:solidFill>
                <a:schemeClr val="dk1"/>
              </a:solidFill>
              <a:latin typeface="Arial"/>
              <a:ea typeface="Arial"/>
              <a:cs typeface="Arial"/>
              <a:sym typeface="Arial"/>
            </a:endParaRPr>
          </a:p>
        </p:txBody>
      </p:sp>
      <p:pic>
        <p:nvPicPr>
          <p:cNvPr id="840" name="Google Shape;840;p44"/>
          <p:cNvPicPr preferRelativeResize="0"/>
          <p:nvPr/>
        </p:nvPicPr>
        <p:blipFill rotWithShape="1">
          <a:blip r:embed="rId3">
            <a:alphaModFix/>
          </a:blip>
          <a:srcRect b="0" l="0" r="0" t="0"/>
          <a:stretch/>
        </p:blipFill>
        <p:spPr>
          <a:xfrm>
            <a:off x="718321" y="3178095"/>
            <a:ext cx="5890443" cy="2799068"/>
          </a:xfrm>
          <a:prstGeom prst="rect">
            <a:avLst/>
          </a:prstGeom>
          <a:noFill/>
          <a:ln>
            <a:noFill/>
          </a:ln>
        </p:spPr>
      </p:pic>
      <p:sp>
        <p:nvSpPr>
          <p:cNvPr id="841" name="Google Shape;841;p44"/>
          <p:cNvSpPr/>
          <p:nvPr/>
        </p:nvSpPr>
        <p:spPr>
          <a:xfrm>
            <a:off x="718321" y="2703768"/>
            <a:ext cx="45719" cy="3454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48" name="Google Shape;848;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49" name="Google Shape;849;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mô-đun bên ngoài đã cài đặt</a:t>
            </a:r>
            <a:endParaRPr sz="2400">
              <a:solidFill>
                <a:srgbClr val="0C0C0C"/>
              </a:solidFill>
              <a:latin typeface="Arial"/>
              <a:ea typeface="Arial"/>
              <a:cs typeface="Arial"/>
              <a:sym typeface="Arial"/>
            </a:endParaRPr>
          </a:p>
        </p:txBody>
      </p:sp>
      <p:sp>
        <p:nvSpPr>
          <p:cNvPr id="850" name="Google Shape;850;p45"/>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gói được cài đặt bên trong thư mục node_modules.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được sử dụng theo từng dự án nhưng cũng có thể sử dụng trong thư mục mẹ của dự án.</a:t>
            </a:r>
            <a:endParaRPr/>
          </a:p>
        </p:txBody>
      </p:sp>
      <p:pic>
        <p:nvPicPr>
          <p:cNvPr descr="EMB000037b820ba" id="851" name="Google Shape;851;p45"/>
          <p:cNvPicPr preferRelativeResize="0"/>
          <p:nvPr/>
        </p:nvPicPr>
        <p:blipFill rotWithShape="1">
          <a:blip r:embed="rId3">
            <a:alphaModFix/>
          </a:blip>
          <a:srcRect b="0" l="0" r="0" t="0"/>
          <a:stretch/>
        </p:blipFill>
        <p:spPr>
          <a:xfrm>
            <a:off x="703966" y="2728003"/>
            <a:ext cx="4442845" cy="2179509"/>
          </a:xfrm>
          <a:prstGeom prst="rect">
            <a:avLst/>
          </a:prstGeom>
          <a:noFill/>
          <a:ln>
            <a:noFill/>
          </a:ln>
        </p:spPr>
      </p:pic>
      <p:sp>
        <p:nvSpPr>
          <p:cNvPr id="852" name="Google Shape;852;p45"/>
          <p:cNvSpPr/>
          <p:nvPr/>
        </p:nvSpPr>
        <p:spPr>
          <a:xfrm>
            <a:off x="559960" y="2601578"/>
            <a:ext cx="4585397" cy="28813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853" name="Google Shape;853;p45"/>
          <p:cNvGrpSpPr/>
          <p:nvPr/>
        </p:nvGrpSpPr>
        <p:grpSpPr>
          <a:xfrm>
            <a:off x="5288614" y="2601577"/>
            <a:ext cx="4069700" cy="2881321"/>
            <a:chOff x="5288614" y="2601577"/>
            <a:chExt cx="4069700" cy="2881321"/>
          </a:xfrm>
        </p:grpSpPr>
        <p:sp>
          <p:nvSpPr>
            <p:cNvPr id="854" name="Google Shape;854;p45"/>
            <p:cNvSpPr/>
            <p:nvPr/>
          </p:nvSpPr>
          <p:spPr>
            <a:xfrm>
              <a:off x="7697531" y="2899181"/>
              <a:ext cx="1648082" cy="350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100"/>
                <a:buFont typeface="Arial"/>
                <a:buNone/>
              </a:pPr>
              <a:r>
                <a:rPr b="0" i="0" lang="en-US" sz="1100" u="none" cap="none" strike="noStrike">
                  <a:solidFill>
                    <a:srgbClr val="FF0000"/>
                  </a:solidFill>
                  <a:latin typeface="Arial"/>
                  <a:ea typeface="Arial"/>
                  <a:cs typeface="Arial"/>
                  <a:sym typeface="Arial"/>
                </a:rPr>
                <a:t>(2) Kiểm tra thư mục mẹ</a:t>
              </a:r>
              <a:endParaRPr/>
            </a:p>
          </p:txBody>
        </p:sp>
        <p:sp>
          <p:nvSpPr>
            <p:cNvPr id="855" name="Google Shape;855;p45"/>
            <p:cNvSpPr/>
            <p:nvPr/>
          </p:nvSpPr>
          <p:spPr>
            <a:xfrm>
              <a:off x="7211758" y="4331606"/>
              <a:ext cx="1122617" cy="350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0000"/>
                </a:buClr>
                <a:buSzPts val="1100"/>
                <a:buFont typeface="Arial"/>
                <a:buNone/>
              </a:pPr>
              <a:r>
                <a:rPr b="0" i="0" lang="en-US" sz="1100" u="none" cap="none" strike="noStrike">
                  <a:solidFill>
                    <a:srgbClr val="FF0000"/>
                  </a:solidFill>
                  <a:latin typeface="Arial"/>
                  <a:ea typeface="Arial"/>
                  <a:cs typeface="Arial"/>
                  <a:sym typeface="Arial"/>
                </a:rPr>
                <a:t>(1) Kiểm tra </a:t>
              </a:r>
              <a:endParaRPr/>
            </a:p>
            <a:p>
              <a:pPr indent="0" lvl="0" marL="0" marR="0" rtl="0" algn="r">
                <a:lnSpc>
                  <a:spcPct val="100000"/>
                </a:lnSpc>
                <a:spcBef>
                  <a:spcPts val="0"/>
                </a:spcBef>
                <a:spcAft>
                  <a:spcPts val="0"/>
                </a:spcAft>
                <a:buClr>
                  <a:srgbClr val="FF0000"/>
                </a:buClr>
                <a:buSzPts val="1100"/>
                <a:buFont typeface="Arial"/>
                <a:buNone/>
              </a:pPr>
              <a:r>
                <a:rPr b="0" i="0" lang="en-US" sz="1100" u="none" cap="none" strike="noStrike">
                  <a:solidFill>
                    <a:srgbClr val="FF0000"/>
                  </a:solidFill>
                  <a:latin typeface="Arial"/>
                  <a:ea typeface="Arial"/>
                  <a:cs typeface="Arial"/>
                  <a:sym typeface="Arial"/>
                </a:rPr>
                <a:t>thư mục mẹ</a:t>
              </a:r>
              <a:endParaRPr/>
            </a:p>
          </p:txBody>
        </p:sp>
        <p:sp>
          <p:nvSpPr>
            <p:cNvPr id="856" name="Google Shape;856;p45"/>
            <p:cNvSpPr/>
            <p:nvPr/>
          </p:nvSpPr>
          <p:spPr>
            <a:xfrm>
              <a:off x="6793400" y="4933658"/>
              <a:ext cx="904171" cy="350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100"/>
                <a:buFont typeface="Arial"/>
                <a:buNone/>
              </a:pPr>
              <a:r>
                <a:rPr b="0" i="0" lang="en-US" sz="1100" u="none" cap="none" strike="noStrike">
                  <a:solidFill>
                    <a:srgbClr val="FF0000"/>
                  </a:solidFill>
                  <a:latin typeface="Arial"/>
                  <a:ea typeface="Arial"/>
                  <a:cs typeface="Arial"/>
                  <a:sym typeface="Arial"/>
                </a:rPr>
                <a:t>Tệp chính</a:t>
              </a:r>
              <a:endParaRPr b="0" i="0" sz="1100" u="none" cap="none" strike="noStrike">
                <a:solidFill>
                  <a:srgbClr val="FF0000"/>
                </a:solidFill>
                <a:latin typeface="Arial"/>
                <a:ea typeface="Arial"/>
                <a:cs typeface="Arial"/>
                <a:sym typeface="Arial"/>
              </a:endParaRPr>
            </a:p>
          </p:txBody>
        </p:sp>
        <p:sp>
          <p:nvSpPr>
            <p:cNvPr id="857" name="Google Shape;857;p45"/>
            <p:cNvSpPr/>
            <p:nvPr/>
          </p:nvSpPr>
          <p:spPr>
            <a:xfrm>
              <a:off x="5778548" y="2986386"/>
              <a:ext cx="1703278" cy="492896"/>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node_modules</a:t>
              </a:r>
              <a:endParaRPr sz="1400">
                <a:solidFill>
                  <a:srgbClr val="7B4900"/>
                </a:solidFill>
                <a:latin typeface="Arial"/>
                <a:ea typeface="Arial"/>
                <a:cs typeface="Arial"/>
                <a:sym typeface="Arial"/>
              </a:endParaRPr>
            </a:p>
          </p:txBody>
        </p:sp>
        <p:sp>
          <p:nvSpPr>
            <p:cNvPr id="858" name="Google Shape;858;p45"/>
            <p:cNvSpPr/>
            <p:nvPr/>
          </p:nvSpPr>
          <p:spPr>
            <a:xfrm>
              <a:off x="6360119" y="3741746"/>
              <a:ext cx="1703278" cy="492896"/>
            </a:xfrm>
            <a:prstGeom prst="rect">
              <a:avLst/>
            </a:prstGeom>
            <a:noFill/>
            <a:ln cap="flat" cmpd="sng" w="19050">
              <a:solidFill>
                <a:srgbClr val="4F8AD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400"/>
                <a:buFont typeface="Arial"/>
                <a:buNone/>
              </a:pPr>
              <a:r>
                <a:rPr lang="en-US" sz="1400">
                  <a:solidFill>
                    <a:srgbClr val="7B4900"/>
                  </a:solidFill>
                  <a:latin typeface="Arial"/>
                  <a:ea typeface="Arial"/>
                  <a:cs typeface="Arial"/>
                  <a:sym typeface="Arial"/>
                </a:rPr>
                <a:t>node_modules</a:t>
              </a:r>
              <a:endParaRPr sz="1400">
                <a:solidFill>
                  <a:srgbClr val="7B4900"/>
                </a:solidFill>
                <a:latin typeface="Arial"/>
                <a:ea typeface="Arial"/>
                <a:cs typeface="Arial"/>
                <a:sym typeface="Arial"/>
              </a:endParaRPr>
            </a:p>
          </p:txBody>
        </p:sp>
        <p:pic>
          <p:nvPicPr>
            <p:cNvPr descr="C:\Users\USER\Downloads\document.png" id="859" name="Google Shape;859;p45"/>
            <p:cNvPicPr preferRelativeResize="0"/>
            <p:nvPr/>
          </p:nvPicPr>
          <p:blipFill rotWithShape="1">
            <a:blip r:embed="rId4">
              <a:alphaModFix/>
            </a:blip>
            <a:srcRect b="0" l="0" r="0" t="0"/>
            <a:stretch/>
          </p:blipFill>
          <p:spPr>
            <a:xfrm>
              <a:off x="6240445" y="4604816"/>
              <a:ext cx="808094" cy="808094"/>
            </a:xfrm>
            <a:prstGeom prst="rect">
              <a:avLst/>
            </a:prstGeom>
            <a:noFill/>
            <a:ln>
              <a:noFill/>
            </a:ln>
          </p:spPr>
        </p:pic>
        <p:cxnSp>
          <p:nvCxnSpPr>
            <p:cNvPr id="860" name="Google Shape;860;p45"/>
            <p:cNvCxnSpPr>
              <a:stCxn id="858" idx="1"/>
              <a:endCxn id="859" idx="1"/>
            </p:cNvCxnSpPr>
            <p:nvPr/>
          </p:nvCxnSpPr>
          <p:spPr>
            <a:xfrm flipH="1">
              <a:off x="6240419" y="3988194"/>
              <a:ext cx="119700" cy="1020600"/>
            </a:xfrm>
            <a:prstGeom prst="bentConnector3">
              <a:avLst>
                <a:gd fmla="val 291019" name="adj1"/>
              </a:avLst>
            </a:prstGeom>
            <a:noFill/>
            <a:ln cap="flat" cmpd="sng" w="19050">
              <a:solidFill>
                <a:srgbClr val="4F8AD4"/>
              </a:solidFill>
              <a:prstDash val="solid"/>
              <a:miter lim="800000"/>
              <a:headEnd len="sm" w="sm" type="none"/>
              <a:tailEnd len="sm" w="sm" type="none"/>
            </a:ln>
          </p:spPr>
        </p:cxnSp>
        <p:cxnSp>
          <p:nvCxnSpPr>
            <p:cNvPr id="861" name="Google Shape;861;p45"/>
            <p:cNvCxnSpPr>
              <a:stCxn id="857" idx="1"/>
            </p:cNvCxnSpPr>
            <p:nvPr/>
          </p:nvCxnSpPr>
          <p:spPr>
            <a:xfrm>
              <a:off x="5778548" y="3232834"/>
              <a:ext cx="227700" cy="1273800"/>
            </a:xfrm>
            <a:prstGeom prst="bentConnector4">
              <a:avLst>
                <a:gd fmla="val -100432" name="adj1"/>
                <a:gd fmla="val 99722" name="adj2"/>
              </a:avLst>
            </a:prstGeom>
            <a:noFill/>
            <a:ln cap="flat" cmpd="sng" w="19050">
              <a:solidFill>
                <a:srgbClr val="4F8AD4"/>
              </a:solidFill>
              <a:prstDash val="solid"/>
              <a:miter lim="800000"/>
              <a:headEnd len="sm" w="sm" type="none"/>
              <a:tailEnd len="sm" w="sm" type="none"/>
            </a:ln>
          </p:spPr>
        </p:cxnSp>
        <p:sp>
          <p:nvSpPr>
            <p:cNvPr id="862" name="Google Shape;862;p45"/>
            <p:cNvSpPr/>
            <p:nvPr/>
          </p:nvSpPr>
          <p:spPr>
            <a:xfrm>
              <a:off x="7488455" y="3212874"/>
              <a:ext cx="1492093" cy="1859640"/>
            </a:xfrm>
            <a:custGeom>
              <a:rect b="b" l="l" r="r" t="t"/>
              <a:pathLst>
                <a:path extrusionOk="0" h="1859640" w="1492093">
                  <a:moveTo>
                    <a:pt x="240631" y="1859640"/>
                  </a:moveTo>
                  <a:cubicBezTo>
                    <a:pt x="479658" y="1817930"/>
                    <a:pt x="718686" y="1776221"/>
                    <a:pt x="904774" y="1686385"/>
                  </a:cubicBezTo>
                  <a:cubicBezTo>
                    <a:pt x="1090862" y="1596549"/>
                    <a:pt x="1259305" y="1445753"/>
                    <a:pt x="1357162" y="1320625"/>
                  </a:cubicBezTo>
                  <a:cubicBezTo>
                    <a:pt x="1455019" y="1195496"/>
                    <a:pt x="1495124" y="1057534"/>
                    <a:pt x="1491916" y="935614"/>
                  </a:cubicBezTo>
                  <a:cubicBezTo>
                    <a:pt x="1488708" y="813694"/>
                    <a:pt x="1424539" y="699795"/>
                    <a:pt x="1337911" y="589105"/>
                  </a:cubicBezTo>
                  <a:cubicBezTo>
                    <a:pt x="1251284" y="478414"/>
                    <a:pt x="1105300" y="356494"/>
                    <a:pt x="972151" y="271471"/>
                  </a:cubicBezTo>
                  <a:cubicBezTo>
                    <a:pt x="839002" y="186448"/>
                    <a:pt x="673768" y="123884"/>
                    <a:pt x="539014" y="78966"/>
                  </a:cubicBezTo>
                  <a:cubicBezTo>
                    <a:pt x="404260" y="34048"/>
                    <a:pt x="253465" y="11589"/>
                    <a:pt x="163629" y="1964"/>
                  </a:cubicBezTo>
                  <a:cubicBezTo>
                    <a:pt x="73793" y="-7661"/>
                    <a:pt x="0" y="21214"/>
                    <a:pt x="0" y="21214"/>
                  </a:cubicBezTo>
                  <a:lnTo>
                    <a:pt x="0" y="21214"/>
                  </a:lnTo>
                </a:path>
              </a:pathLst>
            </a:custGeom>
            <a:noFill/>
            <a:ln cap="flat" cmpd="sng" w="28575">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7B4900"/>
                </a:solidFill>
                <a:latin typeface="Arial"/>
                <a:ea typeface="Arial"/>
                <a:cs typeface="Arial"/>
                <a:sym typeface="Arial"/>
              </a:endParaRPr>
            </a:p>
          </p:txBody>
        </p:sp>
        <p:sp>
          <p:nvSpPr>
            <p:cNvPr id="863" name="Google Shape;863;p45"/>
            <p:cNvSpPr/>
            <p:nvPr/>
          </p:nvSpPr>
          <p:spPr>
            <a:xfrm>
              <a:off x="5288614" y="2601577"/>
              <a:ext cx="4069700" cy="288132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64" name="Google Shape;864;p45"/>
            <p:cNvSpPr/>
            <p:nvPr/>
          </p:nvSpPr>
          <p:spPr>
            <a:xfrm>
              <a:off x="7615201" y="3948297"/>
              <a:ext cx="953354" cy="1036600"/>
            </a:xfrm>
            <a:prstGeom prst="arc">
              <a:avLst>
                <a:gd fmla="val 16200000" name="adj1"/>
                <a:gd fmla="val 4431932" name="adj2"/>
              </a:avLst>
            </a:prstGeom>
            <a:noFill/>
            <a:ln cap="flat" cmpd="sng" w="28575">
              <a:solidFill>
                <a:srgbClr val="C00000"/>
              </a:solidFill>
              <a:prstDash val="dash"/>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7B49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71" name="Google Shape;871;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72" name="Google Shape;872;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package.json</a:t>
            </a:r>
            <a:endParaRPr/>
          </a:p>
        </p:txBody>
      </p:sp>
      <p:sp>
        <p:nvSpPr>
          <p:cNvPr id="873" name="Google Shape;873;p4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Bạn có thể kiểm tra thông tin gói đã cài đặt bằng npm.</a:t>
            </a:r>
            <a:endParaRPr/>
          </a:p>
        </p:txBody>
      </p:sp>
      <p:sp>
        <p:nvSpPr>
          <p:cNvPr id="874" name="Google Shape;874;p46"/>
          <p:cNvSpPr/>
          <p:nvPr/>
        </p:nvSpPr>
        <p:spPr>
          <a:xfrm>
            <a:off x="703263" y="2241550"/>
            <a:ext cx="8496300" cy="374639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"name": "NodeExample",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"version": "0.1.0",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"description": "NodeExample1",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"main": "hello-world-server.js",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"scripts":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"test": "echo \"Error: no test specified! Configure in package.json\" &amp;&amp; exit 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"repository":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"keywords":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"node.js",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"eclipse",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"nodeclipse"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"author":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"license": "MIT",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"readmeFilename": "README.md"</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p:txBody>
      </p:sp>
      <p:sp>
        <p:nvSpPr>
          <p:cNvPr id="875" name="Google Shape;875;p46"/>
          <p:cNvSpPr/>
          <p:nvPr/>
        </p:nvSpPr>
        <p:spPr>
          <a:xfrm>
            <a:off x="657544" y="2241550"/>
            <a:ext cx="45719" cy="374639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Sử dụng Mô-đun trong Node</a:t>
            </a:r>
            <a:endParaRPr/>
          </a:p>
        </p:txBody>
      </p:sp>
      <p:sp>
        <p:nvSpPr>
          <p:cNvPr id="882" name="Google Shape;882;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883" name="Google Shape;883;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Thêm thông tin vào Package.json và xóa các gói</a:t>
            </a:r>
            <a:endParaRPr/>
          </a:p>
        </p:txBody>
      </p:sp>
      <p:sp>
        <p:nvSpPr>
          <p:cNvPr id="884" name="Google Shape;884;p47"/>
          <p:cNvSpPr/>
          <p:nvPr/>
        </p:nvSpPr>
        <p:spPr>
          <a:xfrm>
            <a:off x="580388" y="2255328"/>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Xóa bằng cách sử dụng 'npm uninstall nconf'.</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Thêm thông tin gói vào tệp 'package.json' với tùy chọn 'npm install nconf --save'.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Nếu bạn đã sao chép thư mục dự án, hãy sử dụng lệnh npm install' để cài đặt tất cả các gói bằng thông tin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gói có trong 'package.json'.</a:t>
            </a:r>
            <a:endParaRPr/>
          </a:p>
        </p:txBody>
      </p:sp>
      <p:sp>
        <p:nvSpPr>
          <p:cNvPr id="885" name="Google Shape;885;p47"/>
          <p:cNvSpPr/>
          <p:nvPr/>
        </p:nvSpPr>
        <p:spPr>
          <a:xfrm>
            <a:off x="703263" y="3515146"/>
            <a:ext cx="8496300" cy="154579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"dependencies"</a:t>
            </a: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"nconf": "^0.3.4"</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Tổng quan về Node.js</a:t>
            </a:r>
            <a:endParaRPr/>
          </a:p>
        </p:txBody>
      </p:sp>
      <p:sp>
        <p:nvSpPr>
          <p:cNvPr id="891" name="Google Shape;891;p4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892" name="Google Shape;892;p48"/>
          <p:cNvSpPr/>
          <p:nvPr/>
        </p:nvSpPr>
        <p:spPr>
          <a:xfrm>
            <a:off x="1054112" y="3798504"/>
            <a:ext cx="7365988" cy="230319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Node.js</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Cài đặt các công cụ phát triển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Tạo dự án node đầu tiên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Gửi log lên console</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Sử dụng Mô-đun trong Node</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1.6. Sử dụng mô-đun tích hợp sẵn</a:t>
            </a:r>
            <a:endParaRPr sz="1800">
              <a:solidFill>
                <a:srgbClr val="3F3F3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899" name="Google Shape;899;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00" name="Google Shape;900;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tích hợp</a:t>
            </a:r>
            <a:endParaRPr sz="2400">
              <a:solidFill>
                <a:srgbClr val="0C0C0C"/>
              </a:solidFill>
              <a:latin typeface="Arial"/>
              <a:ea typeface="Arial"/>
              <a:cs typeface="Arial"/>
              <a:sym typeface="Arial"/>
            </a:endParaRPr>
          </a:p>
        </p:txBody>
      </p:sp>
      <p:sp>
        <p:nvSpPr>
          <p:cNvPr id="901" name="Google Shape;901;p49"/>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Mô-đun được cung cấp khi cài đặt node.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http://nodejs.org/api có sẵn trên trang web.</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Mô-đun trên hệ điều hành thông báo cho bạn thông tin về hệ thống.</a:t>
            </a:r>
            <a:endParaRPr/>
          </a:p>
        </p:txBody>
      </p:sp>
      <p:graphicFrame>
        <p:nvGraphicFramePr>
          <p:cNvPr id="902" name="Google Shape;902;p49"/>
          <p:cNvGraphicFramePr/>
          <p:nvPr/>
        </p:nvGraphicFramePr>
        <p:xfrm>
          <a:off x="449998" y="3120351"/>
          <a:ext cx="3000000" cy="3000000"/>
        </p:xfrm>
        <a:graphic>
          <a:graphicData uri="http://schemas.openxmlformats.org/drawingml/2006/table">
            <a:tbl>
              <a:tblPr bandRow="1" firstRow="1">
                <a:noFill/>
                <a:tableStyleId>{7C1D30B8-5B65-4C51-8BFD-9F4B9C9C78EB}</a:tableStyleId>
              </a:tblPr>
              <a:tblGrid>
                <a:gridCol w="2877600"/>
                <a:gridCol w="5755225"/>
              </a:tblGrid>
              <a:tr h="45855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đối tượng toàn cục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58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hostname()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Cho bạn biết tên máy chủ của hệ điều hành.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8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totalmem()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Cho bạn biết tổng dung lượng bộ nhớ của hệ thống.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8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freemem()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Cho bạn biết dung lượng còn trống trên hệ thống.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8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cpus()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Cho bạn biết thông tin về CPU</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8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networkInterfaces()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Trả về một đối tượng array chứa thông tin về giao diện mạng.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Node.js</a:t>
            </a:r>
            <a:endParaRPr/>
          </a:p>
        </p:txBody>
      </p:sp>
      <p:sp>
        <p:nvSpPr>
          <p:cNvPr id="186" name="Google Shape;186;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87" name="Google Shape;187;p5"/>
          <p:cNvSpPr/>
          <p:nvPr/>
        </p:nvSpPr>
        <p:spPr>
          <a:xfrm>
            <a:off x="580388" y="1520825"/>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Node.js còn được gọi là Node</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Hiện đã có nhiều ngôn ngữ và công cụ giúp xây dựng các hàm của máy chủ như các dịch vụ Web. Tại sao Node được tạo ra?</a:t>
            </a:r>
            <a:endParaRPr/>
          </a:p>
        </p:txBody>
      </p:sp>
      <p:sp>
        <p:nvSpPr>
          <p:cNvPr id="188" name="Google Shape;188;p5"/>
          <p:cNvSpPr/>
          <p:nvPr/>
        </p:nvSpPr>
        <p:spPr>
          <a:xfrm>
            <a:off x="703263" y="22918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Bắt đầu xây dựng các công cụ máy chủ mới </a:t>
            </a:r>
            <a:r>
              <a:rPr lang="en-US" sz="1300">
                <a:solidFill>
                  <a:srgbClr val="193EB0"/>
                </a:solidFill>
                <a:latin typeface="Arial"/>
                <a:ea typeface="Arial"/>
                <a:cs typeface="Arial"/>
                <a:sym typeface="Arial"/>
              </a:rPr>
              <a:t>để giải quyết các vấn đề xảy ra trong quá trình tải tệp lên.</a:t>
            </a:r>
            <a:endParaRPr sz="1300">
              <a:solidFill>
                <a:srgbClr val="193EB0"/>
              </a:solidFill>
              <a:latin typeface="Arial"/>
              <a:ea typeface="Arial"/>
              <a:cs typeface="Arial"/>
              <a:sym typeface="Arial"/>
            </a:endParaRPr>
          </a:p>
        </p:txBody>
      </p:sp>
      <p:grpSp>
        <p:nvGrpSpPr>
          <p:cNvPr id="189" name="Google Shape;189;p5"/>
          <p:cNvGrpSpPr/>
          <p:nvPr/>
        </p:nvGrpSpPr>
        <p:grpSpPr>
          <a:xfrm>
            <a:off x="1760785" y="3018396"/>
            <a:ext cx="6581986" cy="2619564"/>
            <a:chOff x="1705708" y="3018396"/>
            <a:chExt cx="6581986" cy="2619564"/>
          </a:xfrm>
        </p:grpSpPr>
        <p:sp>
          <p:nvSpPr>
            <p:cNvPr id="190" name="Google Shape;190;p5"/>
            <p:cNvSpPr/>
            <p:nvPr/>
          </p:nvSpPr>
          <p:spPr>
            <a:xfrm>
              <a:off x="1740874" y="3018396"/>
              <a:ext cx="1532335" cy="2761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1400"/>
                <a:buFont typeface="Arial"/>
                <a:buNone/>
              </a:pPr>
              <a:r>
                <a:rPr b="1" i="0" lang="en-US" sz="1400" u="none" cap="none" strike="noStrike">
                  <a:solidFill>
                    <a:srgbClr val="262626"/>
                  </a:solidFill>
                  <a:latin typeface="Arial"/>
                  <a:ea typeface="Arial"/>
                  <a:cs typeface="Arial"/>
                  <a:sym typeface="Arial"/>
                </a:rPr>
                <a:t>Màn hình trình</a:t>
              </a:r>
              <a:r>
                <a:rPr b="1" lang="en-US" sz="1400">
                  <a:solidFill>
                    <a:srgbClr val="262626"/>
                  </a:solidFill>
                  <a:latin typeface="Arial"/>
                  <a:ea typeface="Arial"/>
                  <a:cs typeface="Arial"/>
                  <a:sym typeface="Arial"/>
                </a:rPr>
                <a:t> </a:t>
              </a:r>
              <a:endParaRPr/>
            </a:p>
            <a:p>
              <a:pPr indent="0" lvl="0" marL="0" marR="0" rtl="0" algn="ctr">
                <a:lnSpc>
                  <a:spcPct val="100000"/>
                </a:lnSpc>
                <a:spcBef>
                  <a:spcPts val="0"/>
                </a:spcBef>
                <a:spcAft>
                  <a:spcPts val="0"/>
                </a:spcAft>
                <a:buClr>
                  <a:srgbClr val="262626"/>
                </a:buClr>
                <a:buSzPts val="1400"/>
                <a:buFont typeface="Arial"/>
                <a:buNone/>
              </a:pPr>
              <a:r>
                <a:rPr b="1" i="0" lang="en-US" sz="1400" u="none" cap="none" strike="noStrike">
                  <a:solidFill>
                    <a:srgbClr val="262626"/>
                  </a:solidFill>
                  <a:latin typeface="Arial"/>
                  <a:ea typeface="Arial"/>
                  <a:cs typeface="Arial"/>
                  <a:sym typeface="Arial"/>
                </a:rPr>
                <a:t>duyệt</a:t>
              </a:r>
              <a:endParaRPr b="1" i="0" sz="1400" u="none" cap="none" strike="noStrike">
                <a:solidFill>
                  <a:srgbClr val="262626"/>
                </a:solidFill>
                <a:latin typeface="Arial"/>
                <a:ea typeface="Arial"/>
                <a:cs typeface="Arial"/>
                <a:sym typeface="Arial"/>
              </a:endParaRPr>
            </a:p>
          </p:txBody>
        </p:sp>
        <p:sp>
          <p:nvSpPr>
            <p:cNvPr id="191" name="Google Shape;191;p5"/>
            <p:cNvSpPr/>
            <p:nvPr/>
          </p:nvSpPr>
          <p:spPr>
            <a:xfrm>
              <a:off x="5434651" y="3089713"/>
              <a:ext cx="1532335" cy="2761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1400"/>
                <a:buFont typeface="Arial"/>
                <a:buNone/>
              </a:pPr>
              <a:r>
                <a:rPr b="1" i="0" lang="en-US" sz="1400" u="none" cap="none" strike="noStrike">
                  <a:solidFill>
                    <a:srgbClr val="262626"/>
                  </a:solidFill>
                  <a:latin typeface="Arial"/>
                  <a:ea typeface="Arial"/>
                  <a:cs typeface="Arial"/>
                  <a:sym typeface="Arial"/>
                </a:rPr>
                <a:t>Máy chủ web</a:t>
              </a:r>
              <a:endParaRPr/>
            </a:p>
          </p:txBody>
        </p:sp>
        <p:sp>
          <p:nvSpPr>
            <p:cNvPr id="192" name="Google Shape;192;p5"/>
            <p:cNvSpPr/>
            <p:nvPr/>
          </p:nvSpPr>
          <p:spPr>
            <a:xfrm>
              <a:off x="4132508" y="5445550"/>
              <a:ext cx="2052860" cy="192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(2) Hoàn tất </a:t>
              </a:r>
              <a:endParaRPr/>
            </a:p>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tải lên</a:t>
              </a:r>
              <a:endParaRPr i="0" sz="1400" u="none" cap="none" strike="noStrike">
                <a:solidFill>
                  <a:srgbClr val="193EB0"/>
                </a:solidFill>
                <a:latin typeface="Arial"/>
                <a:ea typeface="Arial"/>
                <a:cs typeface="Arial"/>
                <a:sym typeface="Arial"/>
              </a:endParaRPr>
            </a:p>
          </p:txBody>
        </p:sp>
        <p:sp>
          <p:nvSpPr>
            <p:cNvPr id="193" name="Google Shape;193;p5"/>
            <p:cNvSpPr/>
            <p:nvPr/>
          </p:nvSpPr>
          <p:spPr>
            <a:xfrm>
              <a:off x="3344450" y="3726415"/>
              <a:ext cx="902235" cy="716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(3) Xác </a:t>
              </a:r>
              <a:endParaRPr/>
            </a:p>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nhận tải </a:t>
              </a:r>
              <a:endParaRPr/>
            </a:p>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lên</a:t>
              </a:r>
              <a:endParaRPr i="0" sz="1400" u="none" cap="none" strike="noStrike">
                <a:solidFill>
                  <a:srgbClr val="193EB0"/>
                </a:solidFill>
                <a:latin typeface="Arial"/>
                <a:ea typeface="Arial"/>
                <a:cs typeface="Arial"/>
                <a:sym typeface="Arial"/>
              </a:endParaRPr>
            </a:p>
          </p:txBody>
        </p:sp>
        <p:sp>
          <p:nvSpPr>
            <p:cNvPr id="194" name="Google Shape;194;p5"/>
            <p:cNvSpPr/>
            <p:nvPr/>
          </p:nvSpPr>
          <p:spPr>
            <a:xfrm>
              <a:off x="4510940" y="3493682"/>
              <a:ext cx="618587" cy="3848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Chờ</a:t>
              </a:r>
              <a:endParaRPr i="0" sz="1400" u="none" cap="none" strike="noStrike">
                <a:solidFill>
                  <a:srgbClr val="FF0000"/>
                </a:solidFill>
                <a:latin typeface="Arial"/>
                <a:ea typeface="Arial"/>
                <a:cs typeface="Arial"/>
                <a:sym typeface="Arial"/>
              </a:endParaRPr>
            </a:p>
          </p:txBody>
        </p:sp>
        <p:sp>
          <p:nvSpPr>
            <p:cNvPr id="195" name="Google Shape;195;p5"/>
            <p:cNvSpPr/>
            <p:nvPr/>
          </p:nvSpPr>
          <p:spPr>
            <a:xfrm>
              <a:off x="4820233" y="4301593"/>
              <a:ext cx="879898" cy="1800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6" name="Google Shape;196;p5"/>
            <p:cNvSpPr/>
            <p:nvPr/>
          </p:nvSpPr>
          <p:spPr>
            <a:xfrm>
              <a:off x="4820234" y="4365835"/>
              <a:ext cx="879898" cy="4685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(1) Yêu cầu tải </a:t>
              </a:r>
              <a:endParaRPr/>
            </a:p>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lên</a:t>
              </a:r>
              <a:endParaRPr i="0" sz="1400" u="none" cap="none" strike="noStrike">
                <a:solidFill>
                  <a:srgbClr val="193EB0"/>
                </a:solidFill>
                <a:latin typeface="Arial"/>
                <a:ea typeface="Arial"/>
                <a:cs typeface="Arial"/>
                <a:sym typeface="Arial"/>
              </a:endParaRPr>
            </a:p>
          </p:txBody>
        </p:sp>
        <p:sp>
          <p:nvSpPr>
            <p:cNvPr id="197" name="Google Shape;197;p5"/>
            <p:cNvSpPr/>
            <p:nvPr/>
          </p:nvSpPr>
          <p:spPr>
            <a:xfrm>
              <a:off x="1705708" y="3365874"/>
              <a:ext cx="2540977" cy="1812795"/>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8" name="Google Shape;198;p5"/>
            <p:cNvSpPr/>
            <p:nvPr/>
          </p:nvSpPr>
          <p:spPr>
            <a:xfrm>
              <a:off x="5746717" y="3493683"/>
              <a:ext cx="2540977" cy="154431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9" name="Google Shape;199;p5"/>
            <p:cNvSpPr/>
            <p:nvPr/>
          </p:nvSpPr>
          <p:spPr>
            <a:xfrm>
              <a:off x="6037269" y="3916579"/>
              <a:ext cx="1946145"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Trình tải tệp lên</a:t>
              </a:r>
              <a:endParaRPr sz="1400">
                <a:solidFill>
                  <a:srgbClr val="FF0000"/>
                </a:solidFill>
                <a:latin typeface="Arial"/>
                <a:ea typeface="Arial"/>
                <a:cs typeface="Arial"/>
                <a:sym typeface="Arial"/>
              </a:endParaRPr>
            </a:p>
          </p:txBody>
        </p:sp>
        <p:sp>
          <p:nvSpPr>
            <p:cNvPr id="200" name="Google Shape;200;p5"/>
            <p:cNvSpPr/>
            <p:nvPr/>
          </p:nvSpPr>
          <p:spPr>
            <a:xfrm>
              <a:off x="2382715" y="4452909"/>
              <a:ext cx="112541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Tải tệp lên</a:t>
              </a:r>
              <a:endParaRPr sz="1400">
                <a:solidFill>
                  <a:srgbClr val="FF0000"/>
                </a:solidFill>
                <a:latin typeface="Arial"/>
                <a:ea typeface="Arial"/>
                <a:cs typeface="Arial"/>
                <a:sym typeface="Arial"/>
              </a:endParaRPr>
            </a:p>
          </p:txBody>
        </p:sp>
        <p:cxnSp>
          <p:nvCxnSpPr>
            <p:cNvPr id="201" name="Google Shape;201;p5"/>
            <p:cNvCxnSpPr>
              <a:stCxn id="199" idx="2"/>
              <a:endCxn id="200" idx="2"/>
            </p:cNvCxnSpPr>
            <p:nvPr/>
          </p:nvCxnSpPr>
          <p:spPr>
            <a:xfrm rot="5400000">
              <a:off x="4709641" y="2627309"/>
              <a:ext cx="536400" cy="4065000"/>
            </a:xfrm>
            <a:prstGeom prst="bentConnector3">
              <a:avLst>
                <a:gd fmla="val 172131" name="adj1"/>
              </a:avLst>
            </a:prstGeom>
            <a:noFill/>
            <a:ln cap="flat" cmpd="sng" w="28575">
              <a:solidFill>
                <a:srgbClr val="7F7F7F"/>
              </a:solidFill>
              <a:prstDash val="solid"/>
              <a:miter lim="800000"/>
              <a:headEnd len="sm" w="sm" type="none"/>
              <a:tailEnd len="med" w="med" type="stealth"/>
            </a:ln>
          </p:spPr>
        </p:cxnSp>
        <p:cxnSp>
          <p:nvCxnSpPr>
            <p:cNvPr id="202" name="Google Shape;202;p5"/>
            <p:cNvCxnSpPr/>
            <p:nvPr/>
          </p:nvCxnSpPr>
          <p:spPr>
            <a:xfrm flipH="1" rot="10800000">
              <a:off x="3508131" y="4150980"/>
              <a:ext cx="2529138" cy="539444"/>
            </a:xfrm>
            <a:prstGeom prst="bentConnector3">
              <a:avLst>
                <a:gd fmla="val 50000" name="adj1"/>
              </a:avLst>
            </a:prstGeom>
            <a:noFill/>
            <a:ln cap="flat" cmpd="sng" w="28575">
              <a:solidFill>
                <a:srgbClr val="7F7F7F"/>
              </a:solidFill>
              <a:prstDash val="solid"/>
              <a:miter lim="800000"/>
              <a:headEnd len="sm" w="sm" type="none"/>
              <a:tailEnd len="med" w="med" type="stealth"/>
            </a:ln>
          </p:spPr>
        </p:cxnSp>
        <p:cxnSp>
          <p:nvCxnSpPr>
            <p:cNvPr id="203" name="Google Shape;203;p5"/>
            <p:cNvCxnSpPr/>
            <p:nvPr/>
          </p:nvCxnSpPr>
          <p:spPr>
            <a:xfrm flipH="1" rot="10800000">
              <a:off x="3508131" y="3916579"/>
              <a:ext cx="1621396" cy="683541"/>
            </a:xfrm>
            <a:prstGeom prst="bentConnector3">
              <a:avLst>
                <a:gd fmla="val 63956" name="adj1"/>
              </a:avLst>
            </a:prstGeom>
            <a:noFill/>
            <a:ln cap="flat" cmpd="sng" w="28575">
              <a:solidFill>
                <a:srgbClr val="7F7F7F"/>
              </a:solidFill>
              <a:prstDash val="dash"/>
              <a:miter lim="800000"/>
              <a:headEnd len="sm" w="sm" type="none"/>
              <a:tailEnd len="med" w="med" type="stealth"/>
            </a:ln>
          </p:spPr>
        </p:cxnSp>
        <p:pic>
          <p:nvPicPr>
            <p:cNvPr descr="C:\Users\USER\Downloads\document.png" id="204" name="Google Shape;204;p5"/>
            <p:cNvPicPr preferRelativeResize="0"/>
            <p:nvPr/>
          </p:nvPicPr>
          <p:blipFill rotWithShape="1">
            <a:blip r:embed="rId3">
              <a:alphaModFix/>
            </a:blip>
            <a:srcRect b="0" l="0" r="0" t="0"/>
            <a:stretch/>
          </p:blipFill>
          <p:spPr>
            <a:xfrm>
              <a:off x="2464062" y="3428887"/>
              <a:ext cx="962722" cy="962722"/>
            </a:xfrm>
            <a:prstGeom prst="rect">
              <a:avLst/>
            </a:prstGeom>
            <a:noFill/>
            <a:ln>
              <a:noFill/>
            </a:ln>
          </p:spPr>
        </p:pic>
        <p:grpSp>
          <p:nvGrpSpPr>
            <p:cNvPr id="205" name="Google Shape;205;p5"/>
            <p:cNvGrpSpPr/>
            <p:nvPr/>
          </p:nvGrpSpPr>
          <p:grpSpPr>
            <a:xfrm>
              <a:off x="5277020" y="3434110"/>
              <a:ext cx="380328" cy="672633"/>
              <a:chOff x="5277020" y="3434110"/>
              <a:chExt cx="380328" cy="672633"/>
            </a:xfrm>
          </p:grpSpPr>
          <p:pic>
            <p:nvPicPr>
              <p:cNvPr descr="C:\Users\USER\Downloads\firewall.png" id="206" name="Google Shape;206;p5"/>
              <p:cNvPicPr preferRelativeResize="0"/>
              <p:nvPr/>
            </p:nvPicPr>
            <p:blipFill rotWithShape="1">
              <a:blip r:embed="rId4">
                <a:alphaModFix/>
              </a:blip>
              <a:srcRect b="0" l="0" r="0" t="0"/>
              <a:stretch/>
            </p:blipFill>
            <p:spPr>
              <a:xfrm>
                <a:off x="5277020" y="3726415"/>
                <a:ext cx="380328" cy="380328"/>
              </a:xfrm>
              <a:prstGeom prst="rect">
                <a:avLst/>
              </a:prstGeom>
              <a:noFill/>
              <a:ln>
                <a:noFill/>
              </a:ln>
            </p:spPr>
          </p:pic>
          <p:pic>
            <p:nvPicPr>
              <p:cNvPr descr="C:\Users\USER\Downloads\loading.png" id="207" name="Google Shape;207;p5"/>
              <p:cNvPicPr preferRelativeResize="0"/>
              <p:nvPr/>
            </p:nvPicPr>
            <p:blipFill rotWithShape="1">
              <a:blip r:embed="rId5">
                <a:alphaModFix/>
              </a:blip>
              <a:srcRect b="0" l="0" r="0" t="0"/>
              <a:stretch/>
            </p:blipFill>
            <p:spPr>
              <a:xfrm>
                <a:off x="5341193" y="3434110"/>
                <a:ext cx="251982" cy="251982"/>
              </a:xfrm>
              <a:prstGeom prst="rect">
                <a:avLst/>
              </a:prstGeom>
              <a:noFill/>
              <a:ln>
                <a:noFill/>
              </a:ln>
            </p:spPr>
          </p:pic>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909" name="Google Shape;909;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10" name="Google Shape;910;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trên hệ điều hành</a:t>
            </a:r>
            <a:endParaRPr sz="2400">
              <a:solidFill>
                <a:srgbClr val="0C0C0C"/>
              </a:solidFill>
              <a:latin typeface="Arial"/>
              <a:ea typeface="Arial"/>
              <a:cs typeface="Arial"/>
              <a:sym typeface="Arial"/>
            </a:endParaRPr>
          </a:p>
        </p:txBody>
      </p:sp>
      <p:sp>
        <p:nvSpPr>
          <p:cNvPr id="911" name="Google Shape;911;p5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Gọi mô-đun trên hệ điều hành bằng hàm 'require'.</a:t>
            </a:r>
            <a:endParaRPr/>
          </a:p>
        </p:txBody>
      </p:sp>
      <p:pic>
        <p:nvPicPr>
          <p:cNvPr id="912" name="Google Shape;912;p50"/>
          <p:cNvPicPr preferRelativeResize="0"/>
          <p:nvPr/>
        </p:nvPicPr>
        <p:blipFill rotWithShape="1">
          <a:blip r:embed="rId3">
            <a:alphaModFix/>
          </a:blip>
          <a:srcRect b="0" l="0" r="0" t="0"/>
          <a:stretch/>
        </p:blipFill>
        <p:spPr>
          <a:xfrm>
            <a:off x="558801" y="2263129"/>
            <a:ext cx="6376154" cy="201029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51"/>
          <p:cNvPicPr preferRelativeResize="0"/>
          <p:nvPr/>
        </p:nvPicPr>
        <p:blipFill rotWithShape="1">
          <a:blip r:embed="rId3">
            <a:alphaModFix/>
          </a:blip>
          <a:srcRect b="0" l="0" r="0" t="0"/>
          <a:stretch/>
        </p:blipFill>
        <p:spPr>
          <a:xfrm>
            <a:off x="567854" y="2192985"/>
            <a:ext cx="7610475" cy="2809875"/>
          </a:xfrm>
          <a:prstGeom prst="rect">
            <a:avLst/>
          </a:prstGeom>
          <a:noFill/>
          <a:ln>
            <a:noFill/>
          </a:ln>
        </p:spPr>
      </p:pic>
      <p:sp>
        <p:nvSpPr>
          <p:cNvPr id="919" name="Google Shape;919;p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920" name="Google Shape;920;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21" name="Google Shape;921;p51"/>
          <p:cNvSpPr/>
          <p:nvPr/>
        </p:nvSpPr>
        <p:spPr>
          <a:xfrm>
            <a:off x="580388" y="1874393"/>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Nạp mô-đun bằng hàm require</a:t>
            </a:r>
            <a:endParaRPr/>
          </a:p>
        </p:txBody>
      </p:sp>
      <p:sp>
        <p:nvSpPr>
          <p:cNvPr id="922" name="Google Shape;922;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trên hệ điều hành</a:t>
            </a:r>
            <a:endParaRPr sz="2400">
              <a:solidFill>
                <a:srgbClr val="0C0C0C"/>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929" name="Google Shape;929;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930" name="Google Shape;930;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đường dẫn</a:t>
            </a:r>
            <a:endParaRPr/>
          </a:p>
        </p:txBody>
      </p:sp>
      <p:sp>
        <p:nvSpPr>
          <p:cNvPr id="931" name="Google Shape;931;p5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Cung cấp các tính năng như phân biệt tên tệp với đường dẫn tệp </a:t>
            </a:r>
            <a:endParaRPr/>
          </a:p>
        </p:txBody>
      </p:sp>
      <p:graphicFrame>
        <p:nvGraphicFramePr>
          <p:cNvPr id="932" name="Google Shape;932;p52"/>
          <p:cNvGraphicFramePr/>
          <p:nvPr/>
        </p:nvGraphicFramePr>
        <p:xfrm>
          <a:off x="416128" y="2245551"/>
          <a:ext cx="3000000" cy="3000000"/>
        </p:xfrm>
        <a:graphic>
          <a:graphicData uri="http://schemas.openxmlformats.org/drawingml/2006/table">
            <a:tbl>
              <a:tblPr bandRow="1" firstRow="1">
                <a:noFill/>
                <a:tableStyleId>{7C1D30B8-5B65-4C51-8BFD-9F4B9C9C78EB}</a:tableStyleId>
              </a:tblPr>
              <a:tblGrid>
                <a:gridCol w="2379375"/>
                <a:gridCol w="6259800"/>
              </a:tblGrid>
              <a:tr h="3897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Tên đối tượng toàn cục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6235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join()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Kết hợp các tên với nhau thành một đường dẫn tệp duy nhất.</a:t>
                      </a:r>
                      <a:br>
                        <a:rPr b="0" lang="en-US" sz="1300" u="none" cap="none" strike="noStrike">
                          <a:solidFill>
                            <a:srgbClr val="262626"/>
                          </a:solidFill>
                          <a:latin typeface="Arial"/>
                          <a:ea typeface="Arial"/>
                          <a:cs typeface="Arial"/>
                          <a:sym typeface="Arial"/>
                        </a:rPr>
                      </a:br>
                      <a:r>
                        <a:rPr b="0" lang="en-US" sz="1300" u="none" cap="none" strike="noStrike">
                          <a:solidFill>
                            <a:srgbClr val="262626"/>
                          </a:solidFill>
                          <a:latin typeface="Arial"/>
                          <a:ea typeface="Arial"/>
                          <a:cs typeface="Arial"/>
                          <a:sym typeface="Arial"/>
                        </a:rPr>
                        <a:t>Đối tượng này tự động điều chỉnh dấu phân cách khi hoàn thành đường dẫn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0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dirname()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Trả về tên thư mục từ đường dẫn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0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basename()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Trả về tên đường dẫn tệp mà không có phần mở rộng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0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extname()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Trả về phần mở rộng của tệp trong đường dẫn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939" name="Google Shape;939;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pic>
        <p:nvPicPr>
          <p:cNvPr id="940" name="Google Shape;940;p53"/>
          <p:cNvPicPr preferRelativeResize="0"/>
          <p:nvPr/>
        </p:nvPicPr>
        <p:blipFill rotWithShape="1">
          <a:blip r:embed="rId3">
            <a:alphaModFix/>
          </a:blip>
          <a:srcRect b="0" l="0" r="0" t="0"/>
          <a:stretch/>
        </p:blipFill>
        <p:spPr>
          <a:xfrm>
            <a:off x="558801" y="2276711"/>
            <a:ext cx="5905500" cy="3619500"/>
          </a:xfrm>
          <a:prstGeom prst="rect">
            <a:avLst/>
          </a:prstGeom>
          <a:noFill/>
          <a:ln>
            <a:noFill/>
          </a:ln>
        </p:spPr>
      </p:pic>
      <p:sp>
        <p:nvSpPr>
          <p:cNvPr id="941" name="Google Shape;941;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đường dẫn</a:t>
            </a:r>
            <a:endParaRPr/>
          </a:p>
        </p:txBody>
      </p:sp>
      <p:sp>
        <p:nvSpPr>
          <p:cNvPr id="942" name="Google Shape;942;p5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định thư mục, tên tệp và phần mở rộng trong đường dẫn tệp.</a:t>
            </a:r>
            <a:endParaRPr sz="14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Sử dụng module tích hợp</a:t>
            </a:r>
            <a:endParaRPr sz="1800">
              <a:solidFill>
                <a:schemeClr val="lt1"/>
              </a:solidFill>
              <a:latin typeface="Arial"/>
              <a:ea typeface="Arial"/>
              <a:cs typeface="Arial"/>
              <a:sym typeface="Arial"/>
            </a:endParaRPr>
          </a:p>
        </p:txBody>
      </p:sp>
      <p:sp>
        <p:nvSpPr>
          <p:cNvPr id="949" name="Google Shape;949;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pic>
        <p:nvPicPr>
          <p:cNvPr id="950" name="Google Shape;950;p54"/>
          <p:cNvPicPr preferRelativeResize="0"/>
          <p:nvPr/>
        </p:nvPicPr>
        <p:blipFill rotWithShape="1">
          <a:blip r:embed="rId3">
            <a:alphaModFix/>
          </a:blip>
          <a:srcRect b="0" l="0" r="0" t="0"/>
          <a:stretch/>
        </p:blipFill>
        <p:spPr>
          <a:xfrm>
            <a:off x="558800" y="2274460"/>
            <a:ext cx="7996725" cy="2840315"/>
          </a:xfrm>
          <a:prstGeom prst="rect">
            <a:avLst/>
          </a:prstGeom>
          <a:noFill/>
          <a:ln>
            <a:noFill/>
          </a:ln>
        </p:spPr>
      </p:pic>
      <p:sp>
        <p:nvSpPr>
          <p:cNvPr id="951" name="Google Shape;951;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đường dẫn</a:t>
            </a:r>
            <a:endParaRPr/>
          </a:p>
        </p:txBody>
      </p:sp>
      <p:sp>
        <p:nvSpPr>
          <p:cNvPr id="952" name="Google Shape;952;p5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định thư mục, tên tệp và phần mở rộng trong đường dẫn tệp.</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Lập trình Node.js cơ bản</a:t>
            </a:r>
            <a:endParaRPr/>
          </a:p>
        </p:txBody>
      </p:sp>
      <p:sp>
        <p:nvSpPr>
          <p:cNvPr id="959" name="Google Shape;959;p5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960" name="Google Shape;960;p55"/>
          <p:cNvSpPr/>
          <p:nvPr/>
        </p:nvSpPr>
        <p:spPr>
          <a:xfrm>
            <a:off x="1054112" y="4003778"/>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Chuỗi địa chỉ và tham số truy vấn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Tìm hiểu về Sự kiện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Sử dụng Tệp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Duy trì tệp Log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Chuỗi địa chỉ và tham số truy vấn</a:t>
            </a:r>
            <a:endParaRPr sz="1800">
              <a:solidFill>
                <a:schemeClr val="lt1"/>
              </a:solidFill>
              <a:latin typeface="Arial"/>
              <a:ea typeface="Arial"/>
              <a:cs typeface="Arial"/>
              <a:sym typeface="Arial"/>
            </a:endParaRPr>
          </a:p>
        </p:txBody>
      </p:sp>
      <p:sp>
        <p:nvSpPr>
          <p:cNvPr id="967" name="Google Shape;967;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68" name="Google Shape;968;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URL được sử dụng để tách các chuỗi địa chỉ</a:t>
            </a:r>
            <a:endParaRPr/>
          </a:p>
        </p:txBody>
      </p:sp>
      <p:sp>
        <p:nvSpPr>
          <p:cNvPr id="969" name="Google Shape;969;p5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đổi chuỗi plain string thành đối tượng URL hoặc chuyển đổi đối tượng URL thành chuỗi plain string</a:t>
            </a:r>
            <a:endParaRPr/>
          </a:p>
        </p:txBody>
      </p:sp>
      <p:grpSp>
        <p:nvGrpSpPr>
          <p:cNvPr id="970" name="Google Shape;970;p56"/>
          <p:cNvGrpSpPr/>
          <p:nvPr/>
        </p:nvGrpSpPr>
        <p:grpSpPr>
          <a:xfrm>
            <a:off x="2774392" y="2360085"/>
            <a:ext cx="4354039" cy="3530176"/>
            <a:chOff x="2735487" y="2360085"/>
            <a:chExt cx="4354039" cy="3530176"/>
          </a:xfrm>
        </p:grpSpPr>
        <p:grpSp>
          <p:nvGrpSpPr>
            <p:cNvPr id="971" name="Google Shape;971;p56"/>
            <p:cNvGrpSpPr/>
            <p:nvPr/>
          </p:nvGrpSpPr>
          <p:grpSpPr>
            <a:xfrm>
              <a:off x="2735487" y="2360085"/>
              <a:ext cx="4112422" cy="2943997"/>
              <a:chOff x="3060028" y="3028426"/>
              <a:chExt cx="3513856" cy="2515496"/>
            </a:xfrm>
          </p:grpSpPr>
          <p:grpSp>
            <p:nvGrpSpPr>
              <p:cNvPr id="972" name="Google Shape;972;p56"/>
              <p:cNvGrpSpPr/>
              <p:nvPr/>
            </p:nvGrpSpPr>
            <p:grpSpPr>
              <a:xfrm>
                <a:off x="3060028" y="3028426"/>
                <a:ext cx="3513856" cy="2515496"/>
                <a:chOff x="3060028" y="3028426"/>
                <a:chExt cx="3513856" cy="2515496"/>
              </a:xfrm>
            </p:grpSpPr>
            <p:grpSp>
              <p:nvGrpSpPr>
                <p:cNvPr id="973" name="Google Shape;973;p56"/>
                <p:cNvGrpSpPr/>
                <p:nvPr/>
              </p:nvGrpSpPr>
              <p:grpSpPr>
                <a:xfrm>
                  <a:off x="3080792" y="3028426"/>
                  <a:ext cx="3493092" cy="2515496"/>
                  <a:chOff x="3080792" y="3028426"/>
                  <a:chExt cx="3493092" cy="2515496"/>
                </a:xfrm>
              </p:grpSpPr>
              <p:grpSp>
                <p:nvGrpSpPr>
                  <p:cNvPr id="974" name="Google Shape;974;p56"/>
                  <p:cNvGrpSpPr/>
                  <p:nvPr/>
                </p:nvGrpSpPr>
                <p:grpSpPr>
                  <a:xfrm>
                    <a:off x="3189508" y="3392996"/>
                    <a:ext cx="3384376" cy="2150926"/>
                    <a:chOff x="3189508" y="3392996"/>
                    <a:chExt cx="3384376" cy="2150926"/>
                  </a:xfrm>
                </p:grpSpPr>
                <p:sp>
                  <p:nvSpPr>
                    <p:cNvPr id="975" name="Google Shape;975;p56"/>
                    <p:cNvSpPr/>
                    <p:nvPr/>
                  </p:nvSpPr>
                  <p:spPr>
                    <a:xfrm>
                      <a:off x="4499419" y="3907766"/>
                      <a:ext cx="952475" cy="232913"/>
                    </a:xfrm>
                    <a:prstGeom prst="rect">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84b44c75" id="976" name="Google Shape;976;p56"/>
                    <p:cNvPicPr preferRelativeResize="0"/>
                    <p:nvPr/>
                  </p:nvPicPr>
                  <p:blipFill rotWithShape="1">
                    <a:blip r:embed="rId3">
                      <a:alphaModFix/>
                    </a:blip>
                    <a:srcRect b="82654" l="4608" r="8756" t="11612"/>
                    <a:stretch/>
                  </p:blipFill>
                  <p:spPr>
                    <a:xfrm>
                      <a:off x="3189508" y="3392996"/>
                      <a:ext cx="3384376" cy="180020"/>
                    </a:xfrm>
                    <a:prstGeom prst="rect">
                      <a:avLst/>
                    </a:prstGeom>
                    <a:noFill/>
                    <a:ln>
                      <a:noFill/>
                    </a:ln>
                  </p:spPr>
                </p:pic>
                <p:pic>
                  <p:nvPicPr>
                    <p:cNvPr descr="EMB000084b44c75" id="977" name="Google Shape;977;p56"/>
                    <p:cNvPicPr preferRelativeResize="0"/>
                    <p:nvPr/>
                  </p:nvPicPr>
                  <p:blipFill rotWithShape="1">
                    <a:blip r:embed="rId3">
                      <a:alphaModFix/>
                    </a:blip>
                    <a:srcRect b="42050" l="12884" r="22600" t="51573"/>
                    <a:stretch/>
                  </p:blipFill>
                  <p:spPr>
                    <a:xfrm>
                      <a:off x="3512840" y="4645262"/>
                      <a:ext cx="2520280" cy="200160"/>
                    </a:xfrm>
                    <a:prstGeom prst="rect">
                      <a:avLst/>
                    </a:prstGeom>
                    <a:noFill/>
                    <a:ln>
                      <a:noFill/>
                    </a:ln>
                  </p:spPr>
                </p:pic>
                <p:pic>
                  <p:nvPicPr>
                    <p:cNvPr descr="EMB000084b44c75" id="978" name="Google Shape;978;p56"/>
                    <p:cNvPicPr preferRelativeResize="0"/>
                    <p:nvPr/>
                  </p:nvPicPr>
                  <p:blipFill rotWithShape="1">
                    <a:blip r:embed="rId3">
                      <a:alphaModFix/>
                    </a:blip>
                    <a:srcRect b="30994" l="12884" r="22600" t="62629"/>
                    <a:stretch/>
                  </p:blipFill>
                  <p:spPr>
                    <a:xfrm>
                      <a:off x="3512840" y="4994512"/>
                      <a:ext cx="2520280" cy="200160"/>
                    </a:xfrm>
                    <a:prstGeom prst="rect">
                      <a:avLst/>
                    </a:prstGeom>
                    <a:noFill/>
                    <a:ln>
                      <a:noFill/>
                    </a:ln>
                  </p:spPr>
                </p:pic>
                <p:pic>
                  <p:nvPicPr>
                    <p:cNvPr descr="EMB000084b44c75" id="979" name="Google Shape;979;p56"/>
                    <p:cNvPicPr preferRelativeResize="0"/>
                    <p:nvPr/>
                  </p:nvPicPr>
                  <p:blipFill rotWithShape="1">
                    <a:blip r:embed="rId3">
                      <a:alphaModFix/>
                    </a:blip>
                    <a:srcRect b="19599" l="12884" r="22600" t="74024"/>
                    <a:stretch/>
                  </p:blipFill>
                  <p:spPr>
                    <a:xfrm>
                      <a:off x="3512840" y="5343762"/>
                      <a:ext cx="2520280" cy="200160"/>
                    </a:xfrm>
                    <a:prstGeom prst="rect">
                      <a:avLst/>
                    </a:prstGeom>
                    <a:noFill/>
                    <a:ln>
                      <a:noFill/>
                    </a:ln>
                  </p:spPr>
                </p:pic>
              </p:grpSp>
              <p:sp>
                <p:nvSpPr>
                  <p:cNvPr id="980" name="Google Shape;980;p56"/>
                  <p:cNvSpPr/>
                  <p:nvPr/>
                </p:nvSpPr>
                <p:spPr>
                  <a:xfrm>
                    <a:off x="3080792" y="3028426"/>
                    <a:ext cx="628566" cy="2409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1" name="Google Shape;981;p56"/>
                  <p:cNvSpPr/>
                  <p:nvPr/>
                </p:nvSpPr>
                <p:spPr>
                  <a:xfrm>
                    <a:off x="3080792" y="4192992"/>
                    <a:ext cx="628566" cy="2409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982" name="Google Shape;982;p56"/>
                <p:cNvSpPr/>
                <p:nvPr/>
              </p:nvSpPr>
              <p:spPr>
                <a:xfrm>
                  <a:off x="3060028" y="3122258"/>
                  <a:ext cx="1277927" cy="16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Chuỗi địa chỉ</a:t>
                  </a:r>
                  <a:endParaRPr sz="1100">
                    <a:solidFill>
                      <a:srgbClr val="262626"/>
                    </a:solidFill>
                    <a:latin typeface="Arial"/>
                    <a:ea typeface="Arial"/>
                    <a:cs typeface="Arial"/>
                    <a:sym typeface="Arial"/>
                  </a:endParaRPr>
                </a:p>
              </p:txBody>
            </p:sp>
            <p:sp>
              <p:nvSpPr>
                <p:cNvPr id="983" name="Google Shape;983;p56"/>
                <p:cNvSpPr/>
                <p:nvPr/>
              </p:nvSpPr>
              <p:spPr>
                <a:xfrm>
                  <a:off x="3060028" y="4252930"/>
                  <a:ext cx="1277927" cy="16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Đối tượng URL</a:t>
                  </a:r>
                  <a:endParaRPr sz="1100">
                    <a:solidFill>
                      <a:srgbClr val="262626"/>
                    </a:solidFill>
                    <a:latin typeface="Arial"/>
                    <a:ea typeface="Arial"/>
                    <a:cs typeface="Arial"/>
                    <a:sym typeface="Arial"/>
                  </a:endParaRPr>
                </a:p>
              </p:txBody>
            </p:sp>
            <p:sp>
              <p:nvSpPr>
                <p:cNvPr id="984" name="Google Shape;984;p56"/>
                <p:cNvSpPr/>
                <p:nvPr/>
              </p:nvSpPr>
              <p:spPr>
                <a:xfrm>
                  <a:off x="3872880" y="5015896"/>
                  <a:ext cx="1105473" cy="146193"/>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900">
                      <a:solidFill>
                        <a:srgbClr val="9F5104"/>
                      </a:solidFill>
                      <a:latin typeface="Arial"/>
                      <a:ea typeface="Arial"/>
                      <a:cs typeface="Arial"/>
                      <a:sym typeface="Arial"/>
                    </a:rPr>
                    <a:t>‘www.google.com’</a:t>
                  </a:r>
                  <a:endParaRPr sz="900">
                    <a:solidFill>
                      <a:srgbClr val="9F5104"/>
                    </a:solidFill>
                    <a:latin typeface="Arial"/>
                    <a:ea typeface="Arial"/>
                    <a:cs typeface="Arial"/>
                    <a:sym typeface="Arial"/>
                  </a:endParaRPr>
                </a:p>
              </p:txBody>
            </p:sp>
          </p:grpSp>
          <p:sp>
            <p:nvSpPr>
              <p:cNvPr id="985" name="Google Shape;985;p56"/>
              <p:cNvSpPr/>
              <p:nvPr/>
            </p:nvSpPr>
            <p:spPr>
              <a:xfrm flipH="1" rot="-5400000">
                <a:off x="4852154" y="3614220"/>
                <a:ext cx="232719"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sp>
            <p:nvSpPr>
              <p:cNvPr id="986" name="Google Shape;986;p56"/>
              <p:cNvSpPr/>
              <p:nvPr/>
            </p:nvSpPr>
            <p:spPr>
              <a:xfrm flipH="1" rot="-5400000">
                <a:off x="4852156" y="4185722"/>
                <a:ext cx="232719" cy="259652"/>
              </a:xfrm>
              <a:custGeom>
                <a:rect b="b" l="l" r="r" t="t"/>
                <a:pathLst>
                  <a:path extrusionOk="0" h="400140" w="342055">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rgbClr val="D8D8D8"/>
              </a:solidFill>
              <a:ln>
                <a:noFill/>
              </a:ln>
            </p:spPr>
            <p:txBody>
              <a:bodyPr anchorCtr="0" anchor="ctr" bIns="80025" lIns="0" spcFirstLastPara="1" rIns="102600" wrap="square" tIns="80025">
                <a:noAutofit/>
              </a:bodyPr>
              <a:lstStyle/>
              <a:p>
                <a:pPr indent="0" lvl="0" marL="0" marR="0" rtl="0" algn="ctr">
                  <a:lnSpc>
                    <a:spcPct val="90000"/>
                  </a:lnSpc>
                  <a:spcBef>
                    <a:spcPts val="0"/>
                  </a:spcBef>
                  <a:spcAft>
                    <a:spcPts val="0"/>
                  </a:spcAft>
                  <a:buClr>
                    <a:schemeClr val="lt1"/>
                  </a:buClr>
                  <a:buSzPts val="1100"/>
                  <a:buFont typeface="Malgun Gothic"/>
                  <a:buNone/>
                </a:pPr>
                <a:r>
                  <a:t/>
                </a:r>
                <a:endParaRPr b="0" i="0" sz="1100" u="none" cap="none" strike="noStrike">
                  <a:solidFill>
                    <a:srgbClr val="FFFFFF"/>
                  </a:solidFill>
                  <a:latin typeface="Arial"/>
                  <a:ea typeface="Arial"/>
                  <a:cs typeface="Arial"/>
                  <a:sym typeface="Arial"/>
                </a:endParaRPr>
              </a:p>
            </p:txBody>
          </p:sp>
          <p:grpSp>
            <p:nvGrpSpPr>
              <p:cNvPr id="987" name="Google Shape;987;p56"/>
              <p:cNvGrpSpPr/>
              <p:nvPr/>
            </p:nvGrpSpPr>
            <p:grpSpPr>
              <a:xfrm>
                <a:off x="4356340" y="3860402"/>
                <a:ext cx="1263480" cy="357915"/>
                <a:chOff x="4356340" y="4239964"/>
                <a:chExt cx="1263480" cy="326935"/>
              </a:xfrm>
            </p:grpSpPr>
            <p:sp>
              <p:nvSpPr>
                <p:cNvPr id="988" name="Google Shape;988;p56"/>
                <p:cNvSpPr/>
                <p:nvPr/>
              </p:nvSpPr>
              <p:spPr>
                <a:xfrm>
                  <a:off x="4356340" y="4239965"/>
                  <a:ext cx="1263480" cy="326934"/>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9" name="Google Shape;989;p56"/>
                <p:cNvSpPr/>
                <p:nvPr/>
              </p:nvSpPr>
              <p:spPr>
                <a:xfrm>
                  <a:off x="4360362" y="4239964"/>
                  <a:ext cx="1255434" cy="3269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Mô-đun URL</a:t>
                  </a:r>
                  <a:endParaRPr/>
                </a:p>
              </p:txBody>
            </p:sp>
          </p:grpSp>
        </p:grpSp>
        <p:sp>
          <p:nvSpPr>
            <p:cNvPr id="990" name="Google Shape;990;p56"/>
            <p:cNvSpPr/>
            <p:nvPr/>
          </p:nvSpPr>
          <p:spPr>
            <a:xfrm>
              <a:off x="2831457" y="2709248"/>
              <a:ext cx="4258069" cy="357206"/>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https://www.google.com/?gws_rd=ssl#newwindow=1&amp;q=actor</a:t>
              </a:r>
              <a:endParaRPr/>
            </a:p>
          </p:txBody>
        </p:sp>
        <p:grpSp>
          <p:nvGrpSpPr>
            <p:cNvPr id="991" name="Google Shape;991;p56"/>
            <p:cNvGrpSpPr/>
            <p:nvPr/>
          </p:nvGrpSpPr>
          <p:grpSpPr>
            <a:xfrm>
              <a:off x="2887024" y="4167154"/>
              <a:ext cx="3353421" cy="1619636"/>
              <a:chOff x="6464300" y="4167154"/>
              <a:chExt cx="3353421" cy="1619636"/>
            </a:xfrm>
          </p:grpSpPr>
          <p:grpSp>
            <p:nvGrpSpPr>
              <p:cNvPr id="992" name="Google Shape;992;p56"/>
              <p:cNvGrpSpPr/>
              <p:nvPr/>
            </p:nvGrpSpPr>
            <p:grpSpPr>
              <a:xfrm>
                <a:off x="6464300" y="4167154"/>
                <a:ext cx="3353421" cy="357206"/>
                <a:chOff x="6545426" y="4167154"/>
                <a:chExt cx="3353421" cy="357206"/>
              </a:xfrm>
            </p:grpSpPr>
            <p:sp>
              <p:nvSpPr>
                <p:cNvPr id="993" name="Google Shape;993;p56"/>
                <p:cNvSpPr/>
                <p:nvPr/>
              </p:nvSpPr>
              <p:spPr>
                <a:xfrm>
                  <a:off x="6545426" y="4167154"/>
                  <a:ext cx="3353421" cy="357206"/>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266700" marR="0" rtl="0" algn="l">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protocol : ‘https’</a:t>
                  </a:r>
                  <a:endParaRPr/>
                </a:p>
              </p:txBody>
            </p:sp>
            <p:pic>
              <p:nvPicPr>
                <p:cNvPr descr="C:\Users\USER\Downloads\document.png" id="994" name="Google Shape;994;p56"/>
                <p:cNvPicPr preferRelativeResize="0"/>
                <p:nvPr/>
              </p:nvPicPr>
              <p:blipFill rotWithShape="1">
                <a:blip r:embed="rId4">
                  <a:alphaModFix/>
                </a:blip>
                <a:srcRect b="0" l="0" r="0" t="0"/>
                <a:stretch/>
              </p:blipFill>
              <p:spPr>
                <a:xfrm>
                  <a:off x="6547202" y="4194544"/>
                  <a:ext cx="302426" cy="302426"/>
                </a:xfrm>
                <a:prstGeom prst="rect">
                  <a:avLst/>
                </a:prstGeom>
                <a:noFill/>
                <a:ln>
                  <a:noFill/>
                </a:ln>
              </p:spPr>
            </p:pic>
          </p:grpSp>
          <p:grpSp>
            <p:nvGrpSpPr>
              <p:cNvPr id="995" name="Google Shape;995;p56"/>
              <p:cNvGrpSpPr/>
              <p:nvPr/>
            </p:nvGrpSpPr>
            <p:grpSpPr>
              <a:xfrm>
                <a:off x="6464300" y="4593054"/>
                <a:ext cx="3353421" cy="357206"/>
                <a:chOff x="6545426" y="4167154"/>
                <a:chExt cx="3353421" cy="357206"/>
              </a:xfrm>
            </p:grpSpPr>
            <p:sp>
              <p:nvSpPr>
                <p:cNvPr id="996" name="Google Shape;996;p56"/>
                <p:cNvSpPr/>
                <p:nvPr/>
              </p:nvSpPr>
              <p:spPr>
                <a:xfrm>
                  <a:off x="6545426" y="4167154"/>
                  <a:ext cx="3353421" cy="357206"/>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266700" marR="0" rtl="0" algn="l">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host : </a:t>
                  </a:r>
                  <a:r>
                    <a:rPr lang="en-US" sz="1100">
                      <a:solidFill>
                        <a:srgbClr val="7B4900"/>
                      </a:solidFill>
                      <a:latin typeface="Arial"/>
                      <a:ea typeface="Arial"/>
                      <a:cs typeface="Arial"/>
                      <a:sym typeface="Arial"/>
                    </a:rPr>
                    <a:t>‘www.google.com’</a:t>
                  </a:r>
                  <a:endParaRPr/>
                </a:p>
              </p:txBody>
            </p:sp>
            <p:pic>
              <p:nvPicPr>
                <p:cNvPr descr="C:\Users\USER\Downloads\document.png" id="997" name="Google Shape;997;p56"/>
                <p:cNvPicPr preferRelativeResize="0"/>
                <p:nvPr/>
              </p:nvPicPr>
              <p:blipFill rotWithShape="1">
                <a:blip r:embed="rId4">
                  <a:alphaModFix/>
                </a:blip>
                <a:srcRect b="0" l="0" r="0" t="0"/>
                <a:stretch/>
              </p:blipFill>
              <p:spPr>
                <a:xfrm>
                  <a:off x="6547202" y="4194544"/>
                  <a:ext cx="302426" cy="302426"/>
                </a:xfrm>
                <a:prstGeom prst="rect">
                  <a:avLst/>
                </a:prstGeom>
                <a:noFill/>
                <a:ln>
                  <a:noFill/>
                </a:ln>
              </p:spPr>
            </p:pic>
          </p:grpSp>
          <p:grpSp>
            <p:nvGrpSpPr>
              <p:cNvPr id="998" name="Google Shape;998;p56"/>
              <p:cNvGrpSpPr/>
              <p:nvPr/>
            </p:nvGrpSpPr>
            <p:grpSpPr>
              <a:xfrm>
                <a:off x="6464300" y="5005985"/>
                <a:ext cx="3353421" cy="357206"/>
                <a:chOff x="6545426" y="4167154"/>
                <a:chExt cx="3353421" cy="357206"/>
              </a:xfrm>
            </p:grpSpPr>
            <p:sp>
              <p:nvSpPr>
                <p:cNvPr id="999" name="Google Shape;999;p56"/>
                <p:cNvSpPr/>
                <p:nvPr/>
              </p:nvSpPr>
              <p:spPr>
                <a:xfrm>
                  <a:off x="6545426" y="4167154"/>
                  <a:ext cx="3353421" cy="357206"/>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266700" marR="0" rtl="0" algn="l">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query : </a:t>
                  </a:r>
                  <a:r>
                    <a:rPr lang="en-US" sz="1100">
                      <a:solidFill>
                        <a:srgbClr val="7B4900"/>
                      </a:solidFill>
                      <a:latin typeface="Arial"/>
                      <a:ea typeface="Arial"/>
                      <a:cs typeface="Arial"/>
                      <a:sym typeface="Arial"/>
                    </a:rPr>
                    <a:t>‘hws+rd=ssl#newwindow=1&amp;q=actor’</a:t>
                  </a:r>
                  <a:endParaRPr sz="1100">
                    <a:solidFill>
                      <a:srgbClr val="7B4900"/>
                    </a:solidFill>
                    <a:latin typeface="Arial"/>
                    <a:ea typeface="Arial"/>
                    <a:cs typeface="Arial"/>
                    <a:sym typeface="Arial"/>
                  </a:endParaRPr>
                </a:p>
              </p:txBody>
            </p:sp>
            <p:pic>
              <p:nvPicPr>
                <p:cNvPr descr="C:\Users\USER\Downloads\document.png" id="1000" name="Google Shape;1000;p56"/>
                <p:cNvPicPr preferRelativeResize="0"/>
                <p:nvPr/>
              </p:nvPicPr>
              <p:blipFill rotWithShape="1">
                <a:blip r:embed="rId4">
                  <a:alphaModFix/>
                </a:blip>
                <a:srcRect b="0" l="0" r="0" t="0"/>
                <a:stretch/>
              </p:blipFill>
              <p:spPr>
                <a:xfrm>
                  <a:off x="6547202" y="4194544"/>
                  <a:ext cx="302426" cy="302426"/>
                </a:xfrm>
                <a:prstGeom prst="rect">
                  <a:avLst/>
                </a:prstGeom>
                <a:noFill/>
                <a:ln>
                  <a:noFill/>
                </a:ln>
              </p:spPr>
            </p:pic>
          </p:grpSp>
          <p:grpSp>
            <p:nvGrpSpPr>
              <p:cNvPr id="1001" name="Google Shape;1001;p56"/>
              <p:cNvGrpSpPr/>
              <p:nvPr/>
            </p:nvGrpSpPr>
            <p:grpSpPr>
              <a:xfrm>
                <a:off x="6464300" y="5429584"/>
                <a:ext cx="3353421" cy="357206"/>
                <a:chOff x="6545426" y="4167154"/>
                <a:chExt cx="3353421" cy="357206"/>
              </a:xfrm>
            </p:grpSpPr>
            <p:sp>
              <p:nvSpPr>
                <p:cNvPr id="1002" name="Google Shape;1002;p56"/>
                <p:cNvSpPr/>
                <p:nvPr/>
              </p:nvSpPr>
              <p:spPr>
                <a:xfrm>
                  <a:off x="6545426" y="4167154"/>
                  <a:ext cx="3353421" cy="357206"/>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266700" marR="0" rtl="0" algn="l">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a:t>
                  </a:r>
                  <a:endParaRPr sz="1100">
                    <a:solidFill>
                      <a:srgbClr val="7B4900"/>
                    </a:solidFill>
                    <a:latin typeface="Arial"/>
                    <a:ea typeface="Arial"/>
                    <a:cs typeface="Arial"/>
                    <a:sym typeface="Arial"/>
                  </a:endParaRPr>
                </a:p>
              </p:txBody>
            </p:sp>
            <p:pic>
              <p:nvPicPr>
                <p:cNvPr descr="C:\Users\USER\Downloads\document.png" id="1003" name="Google Shape;1003;p56"/>
                <p:cNvPicPr preferRelativeResize="0"/>
                <p:nvPr/>
              </p:nvPicPr>
              <p:blipFill rotWithShape="1">
                <a:blip r:embed="rId4">
                  <a:alphaModFix/>
                </a:blip>
                <a:srcRect b="0" l="0" r="0" t="0"/>
                <a:stretch/>
              </p:blipFill>
              <p:spPr>
                <a:xfrm>
                  <a:off x="6547202" y="4194544"/>
                  <a:ext cx="302426" cy="302426"/>
                </a:xfrm>
                <a:prstGeom prst="rect">
                  <a:avLst/>
                </a:prstGeom>
                <a:noFill/>
                <a:ln>
                  <a:noFill/>
                </a:ln>
              </p:spPr>
            </p:pic>
          </p:grpSp>
        </p:grpSp>
        <p:sp>
          <p:nvSpPr>
            <p:cNvPr id="1004" name="Google Shape;1004;p56"/>
            <p:cNvSpPr/>
            <p:nvPr/>
          </p:nvSpPr>
          <p:spPr>
            <a:xfrm>
              <a:off x="2822561" y="4085757"/>
              <a:ext cx="3524899" cy="1804504"/>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05" name="Google Shape;1005;p56"/>
            <p:cNvSpPr/>
            <p:nvPr/>
          </p:nvSpPr>
          <p:spPr>
            <a:xfrm>
              <a:off x="4817131" y="3098445"/>
              <a:ext cx="303883" cy="203346"/>
            </a:xfrm>
            <a:prstGeom prst="down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06" name="Google Shape;1006;p56"/>
            <p:cNvSpPr/>
            <p:nvPr/>
          </p:nvSpPr>
          <p:spPr>
            <a:xfrm>
              <a:off x="4817131" y="3762083"/>
              <a:ext cx="303883" cy="203346"/>
            </a:xfrm>
            <a:prstGeom prst="down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Chuỗi địa chỉ và tham số truy vấn</a:t>
            </a:r>
            <a:endParaRPr sz="1800">
              <a:solidFill>
                <a:schemeClr val="lt1"/>
              </a:solidFill>
              <a:latin typeface="Arial"/>
              <a:ea typeface="Arial"/>
              <a:cs typeface="Arial"/>
              <a:sym typeface="Arial"/>
            </a:endParaRPr>
          </a:p>
        </p:txBody>
      </p:sp>
      <p:sp>
        <p:nvSpPr>
          <p:cNvPr id="1013" name="Google Shape;101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14" name="Google Shape;1014;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phương thức chính của mô-đun URL</a:t>
            </a:r>
            <a:endParaRPr/>
          </a:p>
        </p:txBody>
      </p:sp>
      <p:pic>
        <p:nvPicPr>
          <p:cNvPr id="1015" name="Google Shape;1015;p57"/>
          <p:cNvPicPr preferRelativeResize="0"/>
          <p:nvPr/>
        </p:nvPicPr>
        <p:blipFill rotWithShape="1">
          <a:blip r:embed="rId3">
            <a:alphaModFix/>
          </a:blip>
          <a:srcRect b="0" l="0" r="0" t="0"/>
          <a:stretch/>
        </p:blipFill>
        <p:spPr>
          <a:xfrm>
            <a:off x="558800" y="3588277"/>
            <a:ext cx="6837881" cy="1786255"/>
          </a:xfrm>
          <a:prstGeom prst="rect">
            <a:avLst/>
          </a:prstGeom>
          <a:noFill/>
          <a:ln>
            <a:noFill/>
          </a:ln>
        </p:spPr>
      </p:pic>
      <p:graphicFrame>
        <p:nvGraphicFramePr>
          <p:cNvPr id="1016" name="Google Shape;1016;p57"/>
          <p:cNvGraphicFramePr/>
          <p:nvPr/>
        </p:nvGraphicFramePr>
        <p:xfrm>
          <a:off x="438405" y="1848613"/>
          <a:ext cx="3000000" cy="3000000"/>
        </p:xfrm>
        <a:graphic>
          <a:graphicData uri="http://schemas.openxmlformats.org/drawingml/2006/table">
            <a:tbl>
              <a:tblPr bandRow="1" firstRow="1">
                <a:noFill/>
                <a:tableStyleId>{7C1D30B8-5B65-4C51-8BFD-9F4B9C9C78EB}</a:tableStyleId>
              </a:tblPr>
              <a:tblGrid>
                <a:gridCol w="2765625"/>
                <a:gridCol w="5867200"/>
              </a:tblGrid>
              <a:tr h="341475">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Phương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7683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parse(urlStr, [parseQueryString = </a:t>
                      </a:r>
                      <a:endParaRPr b="0" sz="1300" u="none" cap="none" strike="noStrike">
                        <a:solidFill>
                          <a:srgbClr val="262626"/>
                        </a:solidFill>
                        <a:latin typeface="Arial"/>
                        <a:ea typeface="Arial"/>
                        <a:cs typeface="Arial"/>
                        <a:sym typeface="Arial"/>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false, slashesDenoteHost = false])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Phân tích cú pháp chuỗi địa chỉ để tạo đối tượng URL</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244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format(urlObj)</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Chuyển đổi đối tượng URL thành chuỗi địa chỉ</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Chuỗi địa chỉ và tham số truy vấn</a:t>
            </a:r>
            <a:endParaRPr sz="1800">
              <a:solidFill>
                <a:schemeClr val="lt1"/>
              </a:solidFill>
              <a:latin typeface="Arial"/>
              <a:ea typeface="Arial"/>
              <a:cs typeface="Arial"/>
              <a:sym typeface="Arial"/>
            </a:endParaRPr>
          </a:p>
        </p:txBody>
      </p:sp>
      <p:sp>
        <p:nvSpPr>
          <p:cNvPr id="1023" name="Google Shape;1023;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24" name="Google Shape;1024;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Phân tích URL bằng phương thức parse (phân tích cú pháp)</a:t>
            </a:r>
            <a:endParaRPr/>
          </a:p>
        </p:txBody>
      </p:sp>
      <p:sp>
        <p:nvSpPr>
          <p:cNvPr id="1025" name="Google Shape;1025;p5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Màn hình hiển thị kết quả đã phân tích</a:t>
            </a:r>
            <a:endParaRPr sz="1400">
              <a:solidFill>
                <a:schemeClr val="dk1"/>
              </a:solidFill>
              <a:latin typeface="Arial"/>
              <a:ea typeface="Arial"/>
              <a:cs typeface="Arial"/>
              <a:sym typeface="Arial"/>
            </a:endParaRPr>
          </a:p>
        </p:txBody>
      </p:sp>
      <p:pic>
        <p:nvPicPr>
          <p:cNvPr id="1026" name="Google Shape;1026;p58"/>
          <p:cNvPicPr preferRelativeResize="0"/>
          <p:nvPr/>
        </p:nvPicPr>
        <p:blipFill rotWithShape="1">
          <a:blip r:embed="rId3">
            <a:alphaModFix/>
          </a:blip>
          <a:srcRect b="0" l="0" r="0" t="0"/>
          <a:stretch/>
        </p:blipFill>
        <p:spPr>
          <a:xfrm>
            <a:off x="558800" y="2276475"/>
            <a:ext cx="6665865" cy="33420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Chuỗi địa chỉ và tham số truy vấn</a:t>
            </a:r>
            <a:endParaRPr sz="1800">
              <a:solidFill>
                <a:schemeClr val="lt1"/>
              </a:solidFill>
              <a:latin typeface="Arial"/>
              <a:ea typeface="Arial"/>
              <a:cs typeface="Arial"/>
              <a:sym typeface="Arial"/>
            </a:endParaRPr>
          </a:p>
        </p:txBody>
      </p:sp>
      <p:sp>
        <p:nvSpPr>
          <p:cNvPr id="1033" name="Google Shape;1033;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34" name="Google Shape;1034;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querystring dùng để Kiểm tra tham số truy vấn</a:t>
            </a:r>
            <a:endParaRPr/>
          </a:p>
        </p:txBody>
      </p:sp>
      <p:sp>
        <p:nvSpPr>
          <p:cNvPr id="1035" name="Google Shape;1035;p59"/>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sử dụng để phân tách tham số truy vấn được phân đoạn bằng ký hiệu &amp;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Phương thức parse và stringify sau khi nạp mô-đun với phương thức require</a:t>
            </a:r>
            <a:endParaRPr/>
          </a:p>
        </p:txBody>
      </p:sp>
      <p:pic>
        <p:nvPicPr>
          <p:cNvPr id="1036" name="Google Shape;1036;p59"/>
          <p:cNvPicPr preferRelativeResize="0"/>
          <p:nvPr/>
        </p:nvPicPr>
        <p:blipFill rotWithShape="1">
          <a:blip r:embed="rId3">
            <a:alphaModFix/>
          </a:blip>
          <a:srcRect b="0" l="0" r="0" t="0"/>
          <a:stretch/>
        </p:blipFill>
        <p:spPr>
          <a:xfrm>
            <a:off x="558800" y="2676777"/>
            <a:ext cx="6276566" cy="33246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214" name="Google Shape;214;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15" name="Google Shape;215;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phương thức xử lý I/O đồng bộ trong Node</a:t>
            </a:r>
            <a:endParaRPr/>
          </a:p>
        </p:txBody>
      </p:sp>
      <p:sp>
        <p:nvSpPr>
          <p:cNvPr id="216" name="Google Shape;216;p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phương thức xử lý I/O đồng bộ trong Node</a:t>
            </a:r>
            <a:endParaRPr/>
          </a:p>
        </p:txBody>
      </p:sp>
      <p:sp>
        <p:nvSpPr>
          <p:cNvPr id="217" name="Google Shape;217;p6"/>
          <p:cNvSpPr/>
          <p:nvPr/>
        </p:nvSpPr>
        <p:spPr>
          <a:xfrm>
            <a:off x="703263" y="215998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các tác vụ khác sau khi đọc nội dung của tệp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Dưới đây là ví dụ về I/O đồng bộ:</a:t>
            </a:r>
            <a:endParaRPr/>
          </a:p>
        </p:txBody>
      </p:sp>
      <p:grpSp>
        <p:nvGrpSpPr>
          <p:cNvPr id="218" name="Google Shape;218;p6"/>
          <p:cNvGrpSpPr/>
          <p:nvPr/>
        </p:nvGrpSpPr>
        <p:grpSpPr>
          <a:xfrm>
            <a:off x="1774739" y="3033720"/>
            <a:ext cx="6355504" cy="2839154"/>
            <a:chOff x="1631496" y="3254142"/>
            <a:chExt cx="6355504" cy="2839154"/>
          </a:xfrm>
        </p:grpSpPr>
        <p:grpSp>
          <p:nvGrpSpPr>
            <p:cNvPr id="219" name="Google Shape;219;p6"/>
            <p:cNvGrpSpPr/>
            <p:nvPr/>
          </p:nvGrpSpPr>
          <p:grpSpPr>
            <a:xfrm>
              <a:off x="1631496" y="3254142"/>
              <a:ext cx="5255541" cy="2740496"/>
              <a:chOff x="1631496" y="3254142"/>
              <a:chExt cx="5255541" cy="2740496"/>
            </a:xfrm>
          </p:grpSpPr>
          <p:grpSp>
            <p:nvGrpSpPr>
              <p:cNvPr id="220" name="Google Shape;220;p6"/>
              <p:cNvGrpSpPr/>
              <p:nvPr/>
            </p:nvGrpSpPr>
            <p:grpSpPr>
              <a:xfrm>
                <a:off x="1631496" y="3254142"/>
                <a:ext cx="5138824" cy="2740258"/>
                <a:chOff x="1631496" y="3254142"/>
                <a:chExt cx="5138824" cy="2740258"/>
              </a:xfrm>
            </p:grpSpPr>
            <p:sp>
              <p:nvSpPr>
                <p:cNvPr id="221" name="Google Shape;221;p6"/>
                <p:cNvSpPr/>
                <p:nvPr/>
              </p:nvSpPr>
              <p:spPr>
                <a:xfrm>
                  <a:off x="1631496" y="3254142"/>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600CC"/>
                    </a:buClr>
                    <a:buSzPts val="1400"/>
                    <a:buFont typeface="Arial"/>
                    <a:buNone/>
                  </a:pPr>
                  <a:r>
                    <a:rPr i="0" lang="en-US" sz="1400" u="none" cap="none" strike="noStrike">
                      <a:solidFill>
                        <a:srgbClr val="6600CC"/>
                      </a:solidFill>
                      <a:latin typeface="Arial"/>
                      <a:ea typeface="Arial"/>
                      <a:cs typeface="Arial"/>
                      <a:sym typeface="Arial"/>
                    </a:rPr>
                    <a:t>Program</a:t>
                  </a:r>
                  <a:endParaRPr i="0" sz="1400" u="none" cap="none" strike="noStrike">
                    <a:solidFill>
                      <a:srgbClr val="6600CC"/>
                    </a:solidFill>
                    <a:latin typeface="Arial"/>
                    <a:ea typeface="Arial"/>
                    <a:cs typeface="Arial"/>
                    <a:sym typeface="Arial"/>
                  </a:endParaRPr>
                </a:p>
              </p:txBody>
            </p:sp>
            <p:sp>
              <p:nvSpPr>
                <p:cNvPr id="222" name="Google Shape;222;p6"/>
                <p:cNvSpPr/>
                <p:nvPr/>
              </p:nvSpPr>
              <p:spPr>
                <a:xfrm>
                  <a:off x="1964668" y="3254142"/>
                  <a:ext cx="1172232" cy="3018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3" name="Google Shape;223;p6"/>
                <p:cNvSpPr/>
                <p:nvPr/>
              </p:nvSpPr>
              <p:spPr>
                <a:xfrm>
                  <a:off x="5228568" y="3254142"/>
                  <a:ext cx="1172232" cy="3018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4" name="Google Shape;224;p6"/>
                <p:cNvSpPr/>
                <p:nvPr/>
              </p:nvSpPr>
              <p:spPr>
                <a:xfrm>
                  <a:off x="2714236" y="41130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5" name="Google Shape;225;p6"/>
                <p:cNvSpPr/>
                <p:nvPr/>
              </p:nvSpPr>
              <p:spPr>
                <a:xfrm>
                  <a:off x="2714236" y="45956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6" name="Google Shape;226;p6"/>
                <p:cNvSpPr/>
                <p:nvPr/>
              </p:nvSpPr>
              <p:spPr>
                <a:xfrm>
                  <a:off x="2714236" y="5116732"/>
                  <a:ext cx="1076032" cy="25536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7" name="Google Shape;227;p6"/>
                <p:cNvSpPr/>
                <p:nvPr/>
              </p:nvSpPr>
              <p:spPr>
                <a:xfrm>
                  <a:off x="2714236" y="57513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8" name="Google Shape;228;p6"/>
                <p:cNvSpPr/>
                <p:nvPr/>
              </p:nvSpPr>
              <p:spPr>
                <a:xfrm>
                  <a:off x="5694288" y="41130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9" name="Google Shape;229;p6"/>
                <p:cNvSpPr/>
                <p:nvPr/>
              </p:nvSpPr>
              <p:spPr>
                <a:xfrm>
                  <a:off x="5694288" y="5061047"/>
                  <a:ext cx="1076032" cy="3110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0" name="Google Shape;230;p6"/>
                <p:cNvSpPr/>
                <p:nvPr/>
              </p:nvSpPr>
              <p:spPr>
                <a:xfrm>
                  <a:off x="3872880" y="3918858"/>
                  <a:ext cx="742116" cy="27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31" name="Google Shape;231;p6"/>
              <p:cNvSpPr/>
              <p:nvPr/>
            </p:nvSpPr>
            <p:spPr>
              <a:xfrm>
                <a:off x="2167409" y="5704050"/>
                <a:ext cx="2293924" cy="2905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200"/>
                  <a:buFont typeface="Arial"/>
                  <a:buNone/>
                </a:pPr>
                <a:r>
                  <a:rPr i="0" lang="en-US" sz="1200" u="none" cap="none" strike="noStrike">
                    <a:solidFill>
                      <a:srgbClr val="FF0000"/>
                    </a:solidFill>
                    <a:latin typeface="Arial"/>
                    <a:ea typeface="Arial"/>
                    <a:cs typeface="Arial"/>
                    <a:sym typeface="Arial"/>
                  </a:rPr>
                  <a:t>Xử lý các tác vụ khác</a:t>
                </a:r>
                <a:endParaRPr i="0" sz="1200" u="none" cap="none" strike="noStrike">
                  <a:solidFill>
                    <a:srgbClr val="FF0000"/>
                  </a:solidFill>
                  <a:latin typeface="Arial"/>
                  <a:ea typeface="Arial"/>
                  <a:cs typeface="Arial"/>
                  <a:sym typeface="Arial"/>
                </a:endParaRPr>
              </a:p>
            </p:txBody>
          </p:sp>
          <p:sp>
            <p:nvSpPr>
              <p:cNvPr id="232" name="Google Shape;232;p6"/>
              <p:cNvSpPr/>
              <p:nvPr/>
            </p:nvSpPr>
            <p:spPr>
              <a:xfrm>
                <a:off x="5274649" y="3307828"/>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thống tệp tin</a:t>
                </a:r>
                <a:endParaRPr/>
              </a:p>
            </p:txBody>
          </p:sp>
          <p:sp>
            <p:nvSpPr>
              <p:cNvPr id="233" name="Google Shape;233;p6"/>
              <p:cNvSpPr/>
              <p:nvPr/>
            </p:nvSpPr>
            <p:spPr>
              <a:xfrm>
                <a:off x="2926968" y="4556613"/>
                <a:ext cx="774806" cy="35223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200"/>
                  <a:buFont typeface="Arial"/>
                  <a:buNone/>
                </a:pPr>
                <a:r>
                  <a:rPr i="0" lang="en-US" sz="1200" u="none" cap="none" strike="noStrike">
                    <a:solidFill>
                      <a:srgbClr val="FF0000"/>
                    </a:solidFill>
                    <a:latin typeface="Arial"/>
                    <a:ea typeface="Arial"/>
                    <a:cs typeface="Arial"/>
                    <a:sym typeface="Arial"/>
                  </a:rPr>
                  <a:t>Chờ</a:t>
                </a:r>
                <a:endParaRPr i="0" sz="1200" u="none" cap="none" strike="noStrike">
                  <a:solidFill>
                    <a:srgbClr val="FF0000"/>
                  </a:solidFill>
                  <a:latin typeface="Arial"/>
                  <a:ea typeface="Arial"/>
                  <a:cs typeface="Arial"/>
                  <a:sym typeface="Arial"/>
                </a:endParaRPr>
              </a:p>
            </p:txBody>
          </p:sp>
          <p:sp>
            <p:nvSpPr>
              <p:cNvPr id="234" name="Google Shape;234;p6"/>
              <p:cNvSpPr/>
              <p:nvPr/>
            </p:nvSpPr>
            <p:spPr>
              <a:xfrm>
                <a:off x="3837451" y="3744335"/>
                <a:ext cx="881198" cy="44968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200"/>
                  <a:buFont typeface="Arial"/>
                  <a:buNone/>
                </a:pPr>
                <a:r>
                  <a:rPr i="0" lang="en-US" sz="1200" u="none" cap="none" strike="noStrike">
                    <a:solidFill>
                      <a:srgbClr val="FF0000"/>
                    </a:solidFill>
                    <a:latin typeface="Arial"/>
                    <a:ea typeface="Arial"/>
                    <a:cs typeface="Arial"/>
                    <a:sym typeface="Arial"/>
                  </a:rPr>
                  <a:t>Đọc yêu cầu</a:t>
                </a:r>
                <a:endParaRPr i="0" sz="1200" u="none" cap="none" strike="noStrike">
                  <a:solidFill>
                    <a:srgbClr val="FF0000"/>
                  </a:solidFill>
                  <a:latin typeface="Arial"/>
                  <a:ea typeface="Arial"/>
                  <a:cs typeface="Arial"/>
                  <a:sym typeface="Arial"/>
                </a:endParaRPr>
              </a:p>
            </p:txBody>
          </p:sp>
          <p:sp>
            <p:nvSpPr>
              <p:cNvPr id="235" name="Google Shape;235;p6"/>
              <p:cNvSpPr/>
              <p:nvPr/>
            </p:nvSpPr>
            <p:spPr>
              <a:xfrm>
                <a:off x="1909149" y="3307828"/>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a:t>
                </a:r>
                <a:endParaRPr/>
              </a:p>
            </p:txBody>
          </p:sp>
        </p:grpSp>
        <p:sp>
          <p:nvSpPr>
            <p:cNvPr id="236" name="Google Shape;236;p6"/>
            <p:cNvSpPr/>
            <p:nvPr/>
          </p:nvSpPr>
          <p:spPr>
            <a:xfrm>
              <a:off x="1964668" y="3702350"/>
              <a:ext cx="2699407" cy="2390946"/>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7" name="Google Shape;237;p6"/>
            <p:cNvSpPr/>
            <p:nvPr/>
          </p:nvSpPr>
          <p:spPr>
            <a:xfrm>
              <a:off x="5287593" y="3702350"/>
              <a:ext cx="2699407" cy="200170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C:\Users\USER\Downloads\document.png" id="238" name="Google Shape;238;p6"/>
            <p:cNvPicPr preferRelativeResize="0"/>
            <p:nvPr/>
          </p:nvPicPr>
          <p:blipFill rotWithShape="1">
            <a:blip r:embed="rId3">
              <a:alphaModFix/>
            </a:blip>
            <a:srcRect b="0" l="0" r="0" t="0"/>
            <a:stretch/>
          </p:blipFill>
          <p:spPr>
            <a:xfrm>
              <a:off x="6889360" y="4125881"/>
              <a:ext cx="962722" cy="962722"/>
            </a:xfrm>
            <a:prstGeom prst="rect">
              <a:avLst/>
            </a:prstGeom>
            <a:noFill/>
            <a:ln>
              <a:noFill/>
            </a:ln>
          </p:spPr>
        </p:pic>
        <p:sp>
          <p:nvSpPr>
            <p:cNvPr id="239" name="Google Shape;239;p6"/>
            <p:cNvSpPr/>
            <p:nvPr/>
          </p:nvSpPr>
          <p:spPr>
            <a:xfrm>
              <a:off x="2706468" y="3997059"/>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Hàm của tệp</a:t>
              </a:r>
              <a:endParaRPr sz="1400">
                <a:solidFill>
                  <a:srgbClr val="FF0000"/>
                </a:solidFill>
                <a:latin typeface="Arial"/>
                <a:ea typeface="Arial"/>
                <a:cs typeface="Arial"/>
                <a:sym typeface="Arial"/>
              </a:endParaRPr>
            </a:p>
          </p:txBody>
        </p:sp>
        <p:sp>
          <p:nvSpPr>
            <p:cNvPr id="240" name="Google Shape;240;p6"/>
            <p:cNvSpPr/>
            <p:nvPr/>
          </p:nvSpPr>
          <p:spPr>
            <a:xfrm>
              <a:off x="2706468" y="4970527"/>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Đang xử lí </a:t>
              </a:r>
              <a:endParaRPr/>
            </a:p>
            <a:p>
              <a:pPr indent="0" lvl="0" marL="0" marR="0" rtl="0" algn="ctr">
                <a:spcBef>
                  <a:spcPts val="0"/>
                </a:spcBef>
                <a:spcAft>
                  <a:spcPts val="0"/>
                </a:spcAft>
                <a:buNone/>
              </a:pPr>
              <a:r>
                <a:rPr lang="en-US" sz="1400">
                  <a:solidFill>
                    <a:srgbClr val="FF0000"/>
                  </a:solidFill>
                  <a:latin typeface="Arial"/>
                  <a:ea typeface="Arial"/>
                  <a:cs typeface="Arial"/>
                  <a:sym typeface="Arial"/>
                </a:rPr>
                <a:t>dữ liệu</a:t>
              </a:r>
              <a:endParaRPr sz="1400">
                <a:solidFill>
                  <a:srgbClr val="FF0000"/>
                </a:solidFill>
                <a:latin typeface="Arial"/>
                <a:ea typeface="Arial"/>
                <a:cs typeface="Arial"/>
                <a:sym typeface="Arial"/>
              </a:endParaRPr>
            </a:p>
          </p:txBody>
        </p:sp>
        <p:sp>
          <p:nvSpPr>
            <p:cNvPr id="241" name="Google Shape;241;p6"/>
            <p:cNvSpPr/>
            <p:nvPr/>
          </p:nvSpPr>
          <p:spPr>
            <a:xfrm>
              <a:off x="5632542" y="3997059"/>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Chuẩn bị tệp</a:t>
              </a:r>
              <a:endParaRPr sz="1400">
                <a:solidFill>
                  <a:srgbClr val="FF0000"/>
                </a:solidFill>
                <a:latin typeface="Arial"/>
                <a:ea typeface="Arial"/>
                <a:cs typeface="Arial"/>
                <a:sym typeface="Arial"/>
              </a:endParaRPr>
            </a:p>
          </p:txBody>
        </p:sp>
        <p:sp>
          <p:nvSpPr>
            <p:cNvPr id="242" name="Google Shape;242;p6"/>
            <p:cNvSpPr/>
            <p:nvPr/>
          </p:nvSpPr>
          <p:spPr>
            <a:xfrm>
              <a:off x="5632542" y="4970527"/>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Đang xử lý tệp</a:t>
              </a:r>
              <a:endParaRPr sz="1400">
                <a:solidFill>
                  <a:srgbClr val="FF0000"/>
                </a:solidFill>
                <a:latin typeface="Arial"/>
                <a:ea typeface="Arial"/>
                <a:cs typeface="Arial"/>
                <a:sym typeface="Arial"/>
              </a:endParaRPr>
            </a:p>
          </p:txBody>
        </p:sp>
      </p:grpSp>
      <p:cxnSp>
        <p:nvCxnSpPr>
          <p:cNvPr id="243" name="Google Shape;243;p6"/>
          <p:cNvCxnSpPr/>
          <p:nvPr/>
        </p:nvCxnSpPr>
        <p:spPr>
          <a:xfrm>
            <a:off x="4065517" y="4014152"/>
            <a:ext cx="1710268" cy="0"/>
          </a:xfrm>
          <a:prstGeom prst="straightConnector1">
            <a:avLst/>
          </a:prstGeom>
          <a:noFill/>
          <a:ln cap="flat" cmpd="sng" w="28575">
            <a:solidFill>
              <a:srgbClr val="7F7F7F"/>
            </a:solidFill>
            <a:prstDash val="solid"/>
            <a:miter lim="800000"/>
            <a:headEnd len="sm" w="sm" type="none"/>
            <a:tailEnd len="med" w="med" type="stealth"/>
          </a:ln>
        </p:spPr>
      </p:cxnSp>
      <p:cxnSp>
        <p:nvCxnSpPr>
          <p:cNvPr id="244" name="Google Shape;244;p6"/>
          <p:cNvCxnSpPr/>
          <p:nvPr/>
        </p:nvCxnSpPr>
        <p:spPr>
          <a:xfrm rot="10800000">
            <a:off x="4016123" y="4987620"/>
            <a:ext cx="1759662" cy="0"/>
          </a:xfrm>
          <a:prstGeom prst="straightConnector1">
            <a:avLst/>
          </a:prstGeom>
          <a:noFill/>
          <a:ln cap="flat" cmpd="sng" w="28575">
            <a:solidFill>
              <a:srgbClr val="7F7F7F"/>
            </a:solidFill>
            <a:prstDash val="solid"/>
            <a:miter lim="800000"/>
            <a:headEnd len="sm" w="sm" type="none"/>
            <a:tailEnd len="med" w="med" type="stealth"/>
          </a:ln>
        </p:spPr>
      </p:cxnSp>
      <p:cxnSp>
        <p:nvCxnSpPr>
          <p:cNvPr id="245" name="Google Shape;245;p6"/>
          <p:cNvCxnSpPr/>
          <p:nvPr/>
        </p:nvCxnSpPr>
        <p:spPr>
          <a:xfrm>
            <a:off x="6383688" y="4251667"/>
            <a:ext cx="0" cy="498438"/>
          </a:xfrm>
          <a:prstGeom prst="straightConnector1">
            <a:avLst/>
          </a:prstGeom>
          <a:noFill/>
          <a:ln cap="flat" cmpd="sng" w="28575">
            <a:solidFill>
              <a:srgbClr val="7F7F7F"/>
            </a:solidFill>
            <a:prstDash val="solid"/>
            <a:miter lim="800000"/>
            <a:headEnd len="sm" w="sm" type="none"/>
            <a:tailEnd len="med" w="med" type="stealth"/>
          </a:ln>
        </p:spPr>
      </p:cxnSp>
      <p:cxnSp>
        <p:nvCxnSpPr>
          <p:cNvPr id="246" name="Google Shape;246;p6"/>
          <p:cNvCxnSpPr/>
          <p:nvPr/>
        </p:nvCxnSpPr>
        <p:spPr>
          <a:xfrm>
            <a:off x="3457614" y="5225135"/>
            <a:ext cx="0" cy="258493"/>
          </a:xfrm>
          <a:prstGeom prst="straightConnector1">
            <a:avLst/>
          </a:prstGeom>
          <a:noFill/>
          <a:ln cap="flat" cmpd="sng" w="28575">
            <a:solidFill>
              <a:srgbClr val="7F7F7F"/>
            </a:solidFill>
            <a:prstDash val="dash"/>
            <a:miter lim="800000"/>
            <a:headEnd len="sm" w="sm"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Chuỗi địa chỉ và tham số truy vấn</a:t>
            </a:r>
            <a:endParaRPr sz="1800">
              <a:solidFill>
                <a:schemeClr val="lt1"/>
              </a:solidFill>
              <a:latin typeface="Arial"/>
              <a:ea typeface="Arial"/>
              <a:cs typeface="Arial"/>
              <a:sym typeface="Arial"/>
            </a:endParaRPr>
          </a:p>
        </p:txBody>
      </p:sp>
      <p:sp>
        <p:nvSpPr>
          <p:cNvPr id="1043" name="Google Shape;1043;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44" name="Google Shape;1044;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phương thức trong mô-đun querystring</a:t>
            </a:r>
            <a:endParaRPr/>
          </a:p>
        </p:txBody>
      </p:sp>
      <p:sp>
        <p:nvSpPr>
          <p:cNvPr id="1045" name="Google Shape;1045;p6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phương thức trong mô-đun querystring</a:t>
            </a:r>
            <a:endParaRPr/>
          </a:p>
        </p:txBody>
      </p:sp>
      <p:pic>
        <p:nvPicPr>
          <p:cNvPr id="1046" name="Google Shape;1046;p60"/>
          <p:cNvPicPr preferRelativeResize="0"/>
          <p:nvPr/>
        </p:nvPicPr>
        <p:blipFill rotWithShape="1">
          <a:blip r:embed="rId3">
            <a:alphaModFix/>
          </a:blip>
          <a:srcRect b="0" l="0" r="0" t="0"/>
          <a:stretch/>
        </p:blipFill>
        <p:spPr>
          <a:xfrm>
            <a:off x="704850" y="3429000"/>
            <a:ext cx="5759450" cy="2895376"/>
          </a:xfrm>
          <a:prstGeom prst="rect">
            <a:avLst/>
          </a:prstGeom>
          <a:noFill/>
          <a:ln>
            <a:noFill/>
          </a:ln>
        </p:spPr>
      </p:pic>
      <p:graphicFrame>
        <p:nvGraphicFramePr>
          <p:cNvPr id="1047" name="Google Shape;1047;p60"/>
          <p:cNvGraphicFramePr/>
          <p:nvPr/>
        </p:nvGraphicFramePr>
        <p:xfrm>
          <a:off x="560388" y="2269540"/>
          <a:ext cx="3000000" cy="3000000"/>
        </p:xfrm>
        <a:graphic>
          <a:graphicData uri="http://schemas.openxmlformats.org/drawingml/2006/table">
            <a:tbl>
              <a:tblPr bandRow="1" firstRow="1">
                <a:noFill/>
                <a:tableStyleId>{7C1D30B8-5B65-4C51-8BFD-9F4B9C9C78EB}</a:tableStyleId>
              </a:tblPr>
              <a:tblGrid>
                <a:gridCol w="2624975"/>
                <a:gridCol w="6014200"/>
              </a:tblGrid>
              <a:tr h="215875">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Phương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15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parse()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Phân tích chuỗi tham số truy vấn để tạo đối tượng tham số truy vấn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15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stringfy()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Chuyển đổi đối tượng tham số truy vấn thành chuỗi</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Lập trình Node.js cơ bản</a:t>
            </a:r>
            <a:endParaRPr/>
          </a:p>
        </p:txBody>
      </p:sp>
      <p:sp>
        <p:nvSpPr>
          <p:cNvPr id="1053" name="Google Shape;1053;p6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054" name="Google Shape;1054;p61"/>
          <p:cNvSpPr/>
          <p:nvPr/>
        </p:nvSpPr>
        <p:spPr>
          <a:xfrm>
            <a:off x="1054112" y="4003778"/>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Chuỗi địa chỉ và tham số truy vấn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Tìm hiểu về Sự kiện</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Sử dụng Tệp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Duy trì tệp Log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Tìm hiểu về sự kiện</a:t>
            </a:r>
            <a:endParaRPr sz="1800">
              <a:solidFill>
                <a:schemeClr val="lt1"/>
              </a:solidFill>
              <a:latin typeface="Arial"/>
              <a:ea typeface="Arial"/>
              <a:cs typeface="Arial"/>
              <a:sym typeface="Arial"/>
            </a:endParaRPr>
          </a:p>
        </p:txBody>
      </p:sp>
      <p:sp>
        <p:nvSpPr>
          <p:cNvPr id="1061" name="Google Shape;1061;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62" name="Google Shape;1062;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Sự kiện là gì?</a:t>
            </a:r>
            <a:endParaRPr/>
          </a:p>
        </p:txBody>
      </p:sp>
      <p:sp>
        <p:nvSpPr>
          <p:cNvPr id="1063" name="Google Shape;1063;p62"/>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dữ liệu từ bên này sang bên khác để xử lý không đồng bộ</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hàm EventEmitter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gửi sự kiện từ bên này sang bên khác, sử dụng phương thức emit(). Phương thức on() bổ sung event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listener cho đối tượng mà sự kiện được chuyển đến</a:t>
            </a:r>
            <a:endParaRPr/>
          </a:p>
        </p:txBody>
      </p:sp>
      <p:grpSp>
        <p:nvGrpSpPr>
          <p:cNvPr id="1064" name="Google Shape;1064;p62"/>
          <p:cNvGrpSpPr/>
          <p:nvPr/>
        </p:nvGrpSpPr>
        <p:grpSpPr>
          <a:xfrm>
            <a:off x="2423424" y="3351684"/>
            <a:ext cx="5055977" cy="2525240"/>
            <a:chOff x="2423424" y="3351684"/>
            <a:chExt cx="5055977" cy="2525240"/>
          </a:xfrm>
        </p:grpSpPr>
        <p:sp>
          <p:nvSpPr>
            <p:cNvPr id="1065" name="Google Shape;1065;p62"/>
            <p:cNvSpPr/>
            <p:nvPr/>
          </p:nvSpPr>
          <p:spPr>
            <a:xfrm>
              <a:off x="5534025" y="4407239"/>
              <a:ext cx="1945376" cy="1469685"/>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Malgun Gothic"/>
                <a:buNone/>
              </a:pPr>
              <a:r>
                <a:t/>
              </a:r>
              <a:endParaRPr b="0" i="0" sz="1100" u="none" cap="none" strike="noStrike">
                <a:solidFill>
                  <a:srgbClr val="7B4900"/>
                </a:solidFill>
                <a:latin typeface="Arial"/>
                <a:ea typeface="Arial"/>
                <a:cs typeface="Arial"/>
                <a:sym typeface="Arial"/>
              </a:endParaRPr>
            </a:p>
          </p:txBody>
        </p:sp>
        <p:sp>
          <p:nvSpPr>
            <p:cNvPr id="1066" name="Google Shape;1066;p62"/>
            <p:cNvSpPr/>
            <p:nvPr/>
          </p:nvSpPr>
          <p:spPr>
            <a:xfrm>
              <a:off x="2423424" y="4257295"/>
              <a:ext cx="1843775" cy="1352930"/>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B4900"/>
                </a:buClr>
                <a:buSzPts val="1100"/>
                <a:buFont typeface="Arial"/>
                <a:buNone/>
              </a:pPr>
              <a:r>
                <a:rPr b="0" i="0" lang="en-US" sz="1100" u="none" cap="none" strike="noStrike">
                  <a:solidFill>
                    <a:srgbClr val="7B4900"/>
                  </a:solidFill>
                  <a:latin typeface="Arial"/>
                  <a:ea typeface="Arial"/>
                  <a:cs typeface="Arial"/>
                  <a:sym typeface="Arial"/>
                </a:rPr>
                <a:t>EventEmitter</a:t>
              </a:r>
              <a:endParaRPr b="0" i="0" sz="1100" u="none" cap="none" strike="noStrike">
                <a:solidFill>
                  <a:srgbClr val="7B4900"/>
                </a:solidFill>
                <a:latin typeface="Arial"/>
                <a:ea typeface="Arial"/>
                <a:cs typeface="Arial"/>
                <a:sym typeface="Arial"/>
              </a:endParaRPr>
            </a:p>
          </p:txBody>
        </p:sp>
        <p:grpSp>
          <p:nvGrpSpPr>
            <p:cNvPr id="1067" name="Google Shape;1067;p62"/>
            <p:cNvGrpSpPr/>
            <p:nvPr/>
          </p:nvGrpSpPr>
          <p:grpSpPr>
            <a:xfrm>
              <a:off x="2479155" y="3993585"/>
              <a:ext cx="2847588" cy="1538559"/>
              <a:chOff x="2479155" y="4165601"/>
              <a:chExt cx="2847588" cy="1538559"/>
            </a:xfrm>
          </p:grpSpPr>
          <p:grpSp>
            <p:nvGrpSpPr>
              <p:cNvPr id="1068" name="Google Shape;1068;p62"/>
              <p:cNvGrpSpPr/>
              <p:nvPr/>
            </p:nvGrpSpPr>
            <p:grpSpPr>
              <a:xfrm>
                <a:off x="2479155" y="4165601"/>
                <a:ext cx="2847588" cy="1494970"/>
                <a:chOff x="2479155" y="4165601"/>
                <a:chExt cx="2847588" cy="1494970"/>
              </a:xfrm>
            </p:grpSpPr>
            <p:sp>
              <p:nvSpPr>
                <p:cNvPr id="1069" name="Google Shape;1069;p62"/>
                <p:cNvSpPr/>
                <p:nvPr/>
              </p:nvSpPr>
              <p:spPr>
                <a:xfrm>
                  <a:off x="3570514" y="4165601"/>
                  <a:ext cx="696686" cy="20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0" name="Google Shape;1070;p62"/>
                <p:cNvSpPr/>
                <p:nvPr/>
              </p:nvSpPr>
              <p:spPr>
                <a:xfrm>
                  <a:off x="4436539" y="4729824"/>
                  <a:ext cx="890204" cy="2340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1" name="Google Shape;1071;p62"/>
                <p:cNvSpPr/>
                <p:nvPr/>
              </p:nvSpPr>
              <p:spPr>
                <a:xfrm>
                  <a:off x="4436539" y="5368452"/>
                  <a:ext cx="890204" cy="2340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2" name="Google Shape;1072;p62"/>
                <p:cNvSpPr/>
                <p:nvPr/>
              </p:nvSpPr>
              <p:spPr>
                <a:xfrm>
                  <a:off x="2522697" y="5529943"/>
                  <a:ext cx="1105873" cy="130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3" name="Google Shape;1073;p62"/>
                <p:cNvSpPr/>
                <p:nvPr/>
              </p:nvSpPr>
              <p:spPr>
                <a:xfrm>
                  <a:off x="2479155" y="4484914"/>
                  <a:ext cx="1105873" cy="188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4" name="Google Shape;1074;p62"/>
                <p:cNvSpPr/>
                <p:nvPr/>
              </p:nvSpPr>
              <p:spPr>
                <a:xfrm>
                  <a:off x="2796948" y="4840515"/>
                  <a:ext cx="1105873" cy="297542"/>
                </a:xfrm>
                <a:prstGeom prst="rect">
                  <a:avLst/>
                </a:prstGeom>
                <a:solidFill>
                  <a:srgbClr val="DCE6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1075" name="Google Shape;1075;p62"/>
              <p:cNvGrpSpPr/>
              <p:nvPr/>
            </p:nvGrpSpPr>
            <p:grpSpPr>
              <a:xfrm>
                <a:off x="2484678" y="4174775"/>
                <a:ext cx="2797615" cy="1529385"/>
                <a:chOff x="2484678" y="4174775"/>
                <a:chExt cx="2797615" cy="1529385"/>
              </a:xfrm>
            </p:grpSpPr>
            <p:sp>
              <p:nvSpPr>
                <p:cNvPr id="1076" name="Google Shape;1076;p62"/>
                <p:cNvSpPr/>
                <p:nvPr/>
              </p:nvSpPr>
              <p:spPr>
                <a:xfrm>
                  <a:off x="3584848" y="4174775"/>
                  <a:ext cx="1095735" cy="1866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FF0000"/>
                      </a:solidFill>
                      <a:latin typeface="Arial"/>
                      <a:ea typeface="Arial"/>
                      <a:cs typeface="Arial"/>
                      <a:sym typeface="Arial"/>
                    </a:rPr>
                    <a:t>Tính kế thừa</a:t>
                  </a:r>
                  <a:endParaRPr sz="1100">
                    <a:solidFill>
                      <a:srgbClr val="FF0000"/>
                    </a:solidFill>
                    <a:latin typeface="Arial"/>
                    <a:ea typeface="Arial"/>
                    <a:cs typeface="Arial"/>
                    <a:sym typeface="Arial"/>
                  </a:endParaRPr>
                </a:p>
              </p:txBody>
            </p:sp>
            <p:sp>
              <p:nvSpPr>
                <p:cNvPr id="1077" name="Google Shape;1077;p62"/>
                <p:cNvSpPr/>
                <p:nvPr/>
              </p:nvSpPr>
              <p:spPr>
                <a:xfrm>
                  <a:off x="4474481" y="4689140"/>
                  <a:ext cx="807812" cy="1866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Thêm listener</a:t>
                  </a:r>
                  <a:endParaRPr sz="1100">
                    <a:solidFill>
                      <a:srgbClr val="FF0000"/>
                    </a:solidFill>
                    <a:latin typeface="Arial"/>
                    <a:ea typeface="Arial"/>
                    <a:cs typeface="Arial"/>
                    <a:sym typeface="Arial"/>
                  </a:endParaRPr>
                </a:p>
              </p:txBody>
            </p:sp>
            <p:sp>
              <p:nvSpPr>
                <p:cNvPr id="1078" name="Google Shape;1078;p62"/>
                <p:cNvSpPr/>
                <p:nvPr/>
              </p:nvSpPr>
              <p:spPr>
                <a:xfrm>
                  <a:off x="4474481" y="5338957"/>
                  <a:ext cx="807812" cy="1866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0000"/>
                      </a:solidFill>
                      <a:latin typeface="Arial"/>
                      <a:ea typeface="Arial"/>
                      <a:cs typeface="Arial"/>
                      <a:sym typeface="Arial"/>
                    </a:rPr>
                    <a:t>Chuyển sự kiện</a:t>
                  </a:r>
                  <a:endParaRPr sz="1100">
                    <a:solidFill>
                      <a:srgbClr val="FF0000"/>
                    </a:solidFill>
                    <a:latin typeface="Arial"/>
                    <a:ea typeface="Arial"/>
                    <a:cs typeface="Arial"/>
                    <a:sym typeface="Arial"/>
                  </a:endParaRPr>
                </a:p>
              </p:txBody>
            </p:sp>
            <p:sp>
              <p:nvSpPr>
                <p:cNvPr id="1079" name="Google Shape;1079;p62"/>
                <p:cNvSpPr/>
                <p:nvPr/>
              </p:nvSpPr>
              <p:spPr>
                <a:xfrm>
                  <a:off x="2508183" y="5470970"/>
                  <a:ext cx="920817" cy="2331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50">
                      <a:solidFill>
                        <a:srgbClr val="FF0000"/>
                      </a:solidFill>
                      <a:latin typeface="Arial"/>
                      <a:ea typeface="Arial"/>
                      <a:cs typeface="Arial"/>
                      <a:sym typeface="Arial"/>
                    </a:rPr>
                    <a:t>Gọi hàm</a:t>
                  </a:r>
                  <a:endParaRPr sz="1050">
                    <a:solidFill>
                      <a:srgbClr val="FF0000"/>
                    </a:solidFill>
                    <a:latin typeface="Arial"/>
                    <a:ea typeface="Arial"/>
                    <a:cs typeface="Arial"/>
                    <a:sym typeface="Arial"/>
                  </a:endParaRPr>
                </a:p>
                <a:p>
                  <a:pPr indent="0" lvl="0" marL="0" marR="0" rtl="0" algn="r">
                    <a:spcBef>
                      <a:spcPts val="0"/>
                    </a:spcBef>
                    <a:spcAft>
                      <a:spcPts val="0"/>
                    </a:spcAft>
                    <a:buNone/>
                  </a:pPr>
                  <a:r>
                    <a:rPr lang="en-US" sz="1050">
                      <a:solidFill>
                        <a:srgbClr val="FF0000"/>
                      </a:solidFill>
                      <a:latin typeface="Arial"/>
                      <a:ea typeface="Arial"/>
                      <a:cs typeface="Arial"/>
                      <a:sym typeface="Arial"/>
                    </a:rPr>
                    <a:t>listener</a:t>
                  </a:r>
                  <a:endParaRPr/>
                </a:p>
              </p:txBody>
            </p:sp>
            <p:sp>
              <p:nvSpPr>
                <p:cNvPr id="1080" name="Google Shape;1080;p62"/>
                <p:cNvSpPr/>
                <p:nvPr/>
              </p:nvSpPr>
              <p:spPr>
                <a:xfrm>
                  <a:off x="2484678" y="4457481"/>
                  <a:ext cx="807812" cy="1866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Đối tượng</a:t>
                  </a:r>
                  <a:endParaRPr sz="1400">
                    <a:solidFill>
                      <a:schemeClr val="dk1"/>
                    </a:solidFill>
                    <a:latin typeface="Arial"/>
                    <a:ea typeface="Arial"/>
                    <a:cs typeface="Arial"/>
                    <a:sym typeface="Arial"/>
                  </a:endParaRPr>
                </a:p>
              </p:txBody>
            </p:sp>
          </p:grpSp>
        </p:grpSp>
        <p:sp>
          <p:nvSpPr>
            <p:cNvPr id="1081" name="Google Shape;1081;p62"/>
            <p:cNvSpPr/>
            <p:nvPr/>
          </p:nvSpPr>
          <p:spPr>
            <a:xfrm>
              <a:off x="2431532" y="3351684"/>
              <a:ext cx="1835668" cy="598311"/>
            </a:xfrm>
            <a:prstGeom prst="rect">
              <a:avLst/>
            </a:prstGeom>
            <a:solidFill>
              <a:srgbClr val="DCE6F2"/>
            </a:solidFill>
            <a:ln cap="flat" cmpd="sng" w="9525">
              <a:solidFill>
                <a:srgbClr val="00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EventEmitter</a:t>
              </a:r>
              <a:endParaRPr sz="1400">
                <a:solidFill>
                  <a:schemeClr val="dk1"/>
                </a:solidFill>
                <a:latin typeface="Arial"/>
                <a:ea typeface="Arial"/>
                <a:cs typeface="Arial"/>
                <a:sym typeface="Arial"/>
              </a:endParaRPr>
            </a:p>
          </p:txBody>
        </p:sp>
        <p:sp>
          <p:nvSpPr>
            <p:cNvPr id="1082" name="Google Shape;1082;p62"/>
            <p:cNvSpPr/>
            <p:nvPr/>
          </p:nvSpPr>
          <p:spPr>
            <a:xfrm>
              <a:off x="3233810" y="3982991"/>
              <a:ext cx="278024" cy="221459"/>
            </a:xfrm>
            <a:prstGeom prst="upArrow">
              <a:avLst>
                <a:gd fmla="val 50000" name="adj1"/>
                <a:gd fmla="val 50000" name="adj2"/>
              </a:avLst>
            </a:prstGeom>
            <a:solidFill>
              <a:srgbClr val="003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83" name="Google Shape;1083;p62"/>
            <p:cNvSpPr/>
            <p:nvPr/>
          </p:nvSpPr>
          <p:spPr>
            <a:xfrm>
              <a:off x="2679747" y="4614325"/>
              <a:ext cx="1330277" cy="417930"/>
            </a:xfrm>
            <a:prstGeom prst="rect">
              <a:avLst/>
            </a:prstGeom>
            <a:solidFill>
              <a:srgbClr val="DCE6F2"/>
            </a:solidFill>
            <a:ln cap="flat" cmpd="sng" w="28575">
              <a:solidFill>
                <a:srgbClr val="00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Event listener</a:t>
              </a:r>
              <a:endParaRPr/>
            </a:p>
          </p:txBody>
        </p:sp>
        <p:sp>
          <p:nvSpPr>
            <p:cNvPr id="1084" name="Google Shape;1084;p62"/>
            <p:cNvSpPr/>
            <p:nvPr/>
          </p:nvSpPr>
          <p:spPr>
            <a:xfrm>
              <a:off x="5951088" y="4668499"/>
              <a:ext cx="1135512" cy="297542"/>
            </a:xfrm>
            <a:prstGeom prst="roundRect">
              <a:avLst>
                <a:gd fmla="val 16667" name="adj"/>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on(  )</a:t>
              </a:r>
              <a:endParaRPr/>
            </a:p>
          </p:txBody>
        </p:sp>
        <p:sp>
          <p:nvSpPr>
            <p:cNvPr id="1085" name="Google Shape;1085;p62"/>
            <p:cNvSpPr/>
            <p:nvPr/>
          </p:nvSpPr>
          <p:spPr>
            <a:xfrm>
              <a:off x="5951088" y="5334128"/>
              <a:ext cx="1135512" cy="297542"/>
            </a:xfrm>
            <a:prstGeom prst="roundRect">
              <a:avLst>
                <a:gd fmla="val 16667" name="adj"/>
              </a:avLst>
            </a:prstGeom>
            <a:solidFill>
              <a:srgbClr val="F2F2F2"/>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emit(  )</a:t>
              </a:r>
              <a:endParaRPr/>
            </a:p>
          </p:txBody>
        </p:sp>
        <p:cxnSp>
          <p:nvCxnSpPr>
            <p:cNvPr id="1086" name="Google Shape;1086;p62"/>
            <p:cNvCxnSpPr/>
            <p:nvPr/>
          </p:nvCxnSpPr>
          <p:spPr>
            <a:xfrm rot="10800000">
              <a:off x="4010024" y="4817270"/>
              <a:ext cx="1941064" cy="0"/>
            </a:xfrm>
            <a:prstGeom prst="straightConnector1">
              <a:avLst/>
            </a:prstGeom>
            <a:noFill/>
            <a:ln cap="flat" cmpd="sng" w="38100">
              <a:solidFill>
                <a:srgbClr val="4F8AD4"/>
              </a:solidFill>
              <a:prstDash val="solid"/>
              <a:miter lim="800000"/>
              <a:headEnd len="sm" w="sm" type="none"/>
              <a:tailEnd len="med" w="med" type="triangle"/>
            </a:ln>
          </p:spPr>
        </p:cxnSp>
        <p:cxnSp>
          <p:nvCxnSpPr>
            <p:cNvPr id="1087" name="Google Shape;1087;p62"/>
            <p:cNvCxnSpPr/>
            <p:nvPr/>
          </p:nvCxnSpPr>
          <p:spPr>
            <a:xfrm rot="10800000">
              <a:off x="4267199" y="5472614"/>
              <a:ext cx="1683889" cy="0"/>
            </a:xfrm>
            <a:prstGeom prst="straightConnector1">
              <a:avLst/>
            </a:prstGeom>
            <a:noFill/>
            <a:ln cap="flat" cmpd="sng" w="38100">
              <a:solidFill>
                <a:srgbClr val="4F8AD4"/>
              </a:solidFill>
              <a:prstDash val="solid"/>
              <a:miter lim="800000"/>
              <a:headEnd len="sm" w="sm" type="none"/>
              <a:tailEnd len="med" w="med" type="triangle"/>
            </a:ln>
          </p:spPr>
        </p:cxnSp>
        <p:sp>
          <p:nvSpPr>
            <p:cNvPr id="1088" name="Google Shape;1088;p62"/>
            <p:cNvSpPr/>
            <p:nvPr/>
          </p:nvSpPr>
          <p:spPr>
            <a:xfrm>
              <a:off x="3347244" y="5057767"/>
              <a:ext cx="939006" cy="402900"/>
            </a:xfrm>
            <a:custGeom>
              <a:rect b="b" l="l" r="r" t="t"/>
              <a:pathLst>
                <a:path extrusionOk="0" h="402900" w="939006">
                  <a:moveTo>
                    <a:pt x="939006" y="400058"/>
                  </a:moveTo>
                  <a:cubicBezTo>
                    <a:pt x="793749" y="404027"/>
                    <a:pt x="648493" y="407996"/>
                    <a:pt x="519906" y="381008"/>
                  </a:cubicBezTo>
                  <a:cubicBezTo>
                    <a:pt x="391318" y="354020"/>
                    <a:pt x="251618" y="295283"/>
                    <a:pt x="167481" y="238133"/>
                  </a:cubicBezTo>
                  <a:cubicBezTo>
                    <a:pt x="83344" y="180983"/>
                    <a:pt x="15081" y="38108"/>
                    <a:pt x="15081" y="38108"/>
                  </a:cubicBezTo>
                  <a:cubicBezTo>
                    <a:pt x="-11907" y="-1580"/>
                    <a:pt x="5556" y="8"/>
                    <a:pt x="5556" y="8"/>
                  </a:cubicBezTo>
                  <a:lnTo>
                    <a:pt x="5556" y="8"/>
                  </a:lnTo>
                </a:path>
              </a:pathLst>
            </a:custGeom>
            <a:noFill/>
            <a:ln cap="flat" cmpd="sng" w="381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Tìm hiểu về sự kiện</a:t>
            </a:r>
            <a:endParaRPr sz="1800">
              <a:solidFill>
                <a:schemeClr val="lt1"/>
              </a:solidFill>
              <a:latin typeface="Arial"/>
              <a:ea typeface="Arial"/>
              <a:cs typeface="Arial"/>
              <a:sym typeface="Arial"/>
            </a:endParaRPr>
          </a:p>
        </p:txBody>
      </p:sp>
      <p:sp>
        <p:nvSpPr>
          <p:cNvPr id="1095" name="Google Shape;1095;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96" name="Google Shape;1096;p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Gửi và nhận sự kiện</a:t>
            </a:r>
            <a:endParaRPr sz="2400">
              <a:solidFill>
                <a:srgbClr val="0C0C0C"/>
              </a:solidFill>
              <a:latin typeface="Arial"/>
              <a:ea typeface="Arial"/>
              <a:cs typeface="Arial"/>
              <a:sym typeface="Arial"/>
            </a:endParaRPr>
          </a:p>
        </p:txBody>
      </p:sp>
      <p:sp>
        <p:nvSpPr>
          <p:cNvPr id="1097" name="Google Shape;1097;p6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Đăng ký listener với on() và gửi sự kiện bằng emit()</a:t>
            </a:r>
            <a:endParaRPr/>
          </a:p>
        </p:txBody>
      </p:sp>
      <p:pic>
        <p:nvPicPr>
          <p:cNvPr id="1098" name="Google Shape;1098;p63"/>
          <p:cNvPicPr preferRelativeResize="0"/>
          <p:nvPr/>
        </p:nvPicPr>
        <p:blipFill rotWithShape="1">
          <a:blip r:embed="rId3">
            <a:alphaModFix/>
          </a:blip>
          <a:srcRect b="0" l="0" r="0" t="0"/>
          <a:stretch/>
        </p:blipFill>
        <p:spPr>
          <a:xfrm>
            <a:off x="703264" y="4159235"/>
            <a:ext cx="6620990" cy="1741160"/>
          </a:xfrm>
          <a:prstGeom prst="rect">
            <a:avLst/>
          </a:prstGeom>
          <a:noFill/>
          <a:ln>
            <a:noFill/>
          </a:ln>
        </p:spPr>
      </p:pic>
      <p:graphicFrame>
        <p:nvGraphicFramePr>
          <p:cNvPr id="1099" name="Google Shape;1099;p63"/>
          <p:cNvGraphicFramePr/>
          <p:nvPr/>
        </p:nvGraphicFramePr>
        <p:xfrm>
          <a:off x="416128" y="2251962"/>
          <a:ext cx="3000000" cy="3000000"/>
        </p:xfrm>
        <a:graphic>
          <a:graphicData uri="http://schemas.openxmlformats.org/drawingml/2006/table">
            <a:tbl>
              <a:tblPr bandRow="1" firstRow="1">
                <a:noFill/>
                <a:tableStyleId>{7C1D30B8-5B65-4C51-8BFD-9F4B9C9C78EB}</a:tableStyleId>
              </a:tblPr>
              <a:tblGrid>
                <a:gridCol w="3050200"/>
                <a:gridCol w="5596525"/>
              </a:tblGrid>
              <a:tr h="285325">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Phương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853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open(path, flags, [mode],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Mở tệp tin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522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read(fd, buffer, offset, length, position,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Đọc nội dung tệp của phần được chỉ định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2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write(fd, buffer, offset, length, position,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dữ liệu vào phần được chỉ định của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228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close(fd,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Đóng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Tìm hiểu về sự kiện</a:t>
            </a:r>
            <a:endParaRPr sz="1800">
              <a:solidFill>
                <a:schemeClr val="lt1"/>
              </a:solidFill>
              <a:latin typeface="Arial"/>
              <a:ea typeface="Arial"/>
              <a:cs typeface="Arial"/>
              <a:sym typeface="Arial"/>
            </a:endParaRPr>
          </a:p>
        </p:txBody>
      </p:sp>
      <p:sp>
        <p:nvSpPr>
          <p:cNvPr id="1106" name="Google Shape;1106;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07" name="Google Shape;1107;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hình đối tượng calculator thành mô-đun</a:t>
            </a:r>
            <a:endParaRPr/>
          </a:p>
        </p:txBody>
      </p:sp>
      <p:sp>
        <p:nvSpPr>
          <p:cNvPr id="1108" name="Google Shape;1108;p6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phương thức emit và on đều khả dụng nếu đối tượng calculator kế thừa EventEmitter</a:t>
            </a:r>
            <a:endParaRPr/>
          </a:p>
        </p:txBody>
      </p:sp>
      <p:pic>
        <p:nvPicPr>
          <p:cNvPr id="1109" name="Google Shape;1109;p64"/>
          <p:cNvPicPr preferRelativeResize="0"/>
          <p:nvPr/>
        </p:nvPicPr>
        <p:blipFill rotWithShape="1">
          <a:blip r:embed="rId3">
            <a:alphaModFix/>
          </a:blip>
          <a:srcRect b="0" l="0" r="0" t="0"/>
          <a:stretch/>
        </p:blipFill>
        <p:spPr>
          <a:xfrm>
            <a:off x="558800" y="2276475"/>
            <a:ext cx="6023069" cy="3465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Tìm hiểu về sự kiện</a:t>
            </a:r>
            <a:endParaRPr sz="1800">
              <a:solidFill>
                <a:schemeClr val="lt1"/>
              </a:solidFill>
              <a:latin typeface="Arial"/>
              <a:ea typeface="Arial"/>
              <a:cs typeface="Arial"/>
              <a:sym typeface="Arial"/>
            </a:endParaRPr>
          </a:p>
        </p:txBody>
      </p:sp>
      <p:sp>
        <p:nvSpPr>
          <p:cNvPr id="1116" name="Google Shape;1116;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17" name="Google Shape;1117;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Đối tượng Calculator trong Tệp tin chính</a:t>
            </a:r>
            <a:endParaRPr/>
          </a:p>
        </p:txBody>
      </p:sp>
      <p:sp>
        <p:nvSpPr>
          <p:cNvPr id="1118" name="Google Shape;1118;p6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Gửi sự kiện đến emit</a:t>
            </a:r>
            <a:endParaRPr/>
          </a:p>
        </p:txBody>
      </p:sp>
      <p:pic>
        <p:nvPicPr>
          <p:cNvPr id="1119" name="Google Shape;1119;p65"/>
          <p:cNvPicPr preferRelativeResize="0"/>
          <p:nvPr/>
        </p:nvPicPr>
        <p:blipFill rotWithShape="1">
          <a:blip r:embed="rId3">
            <a:alphaModFix/>
          </a:blip>
          <a:srcRect b="0" l="0" r="0" t="0"/>
          <a:stretch/>
        </p:blipFill>
        <p:spPr>
          <a:xfrm>
            <a:off x="561244" y="3519395"/>
            <a:ext cx="6853544" cy="2315639"/>
          </a:xfrm>
          <a:prstGeom prst="rect">
            <a:avLst/>
          </a:prstGeom>
          <a:noFill/>
          <a:ln>
            <a:noFill/>
          </a:ln>
        </p:spPr>
      </p:pic>
      <p:pic>
        <p:nvPicPr>
          <p:cNvPr id="1120" name="Google Shape;1120;p65"/>
          <p:cNvPicPr preferRelativeResize="0"/>
          <p:nvPr/>
        </p:nvPicPr>
        <p:blipFill rotWithShape="1">
          <a:blip r:embed="rId4">
            <a:alphaModFix/>
          </a:blip>
          <a:srcRect b="0" l="0" r="0" t="0"/>
          <a:stretch/>
        </p:blipFill>
        <p:spPr>
          <a:xfrm>
            <a:off x="558800" y="2276475"/>
            <a:ext cx="6855988" cy="109763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Sử dụng Tệp</a:t>
            </a:r>
            <a:endParaRPr sz="3600">
              <a:solidFill>
                <a:schemeClr val="dk1"/>
              </a:solidFill>
              <a:latin typeface="Arial"/>
              <a:ea typeface="Arial"/>
              <a:cs typeface="Arial"/>
              <a:sym typeface="Arial"/>
            </a:endParaRPr>
          </a:p>
        </p:txBody>
      </p:sp>
      <p:sp>
        <p:nvSpPr>
          <p:cNvPr id="1126" name="Google Shape;1126;p6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127" name="Google Shape;1127;p66"/>
          <p:cNvSpPr/>
          <p:nvPr/>
        </p:nvSpPr>
        <p:spPr>
          <a:xfrm>
            <a:off x="1054112" y="4003778"/>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Chuỗi địa chỉ và tham số truy vấn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Tìm hiểu về Sự kiện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Sử dụng Tệp</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Duy trì tệp Log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134" name="Google Shape;1134;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35" name="Google Shape;1135;p67"/>
          <p:cNvSpPr/>
          <p:nvPr/>
        </p:nvSpPr>
        <p:spPr>
          <a:xfrm>
            <a:off x="449998" y="1451301"/>
            <a:ext cx="90051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Hệ thống tệp của node</a:t>
            </a:r>
            <a:endParaRPr/>
          </a:p>
        </p:txBody>
      </p:sp>
      <p:sp>
        <p:nvSpPr>
          <p:cNvPr id="1136" name="Google Shape;1136;p67"/>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Cung cấp I/O đồng bộ và không đồng bộ</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Lưu ý rằng I/O đồng bộ sẽ chờ cho đến khi hoàn thành thao tác tệp</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Trong phương thức I/O đồng bộ, từ Sync theo sau</a:t>
            </a:r>
            <a:endParaRPr/>
          </a:p>
        </p:txBody>
      </p:sp>
      <p:pic>
        <p:nvPicPr>
          <p:cNvPr id="1137" name="Google Shape;1137;p67"/>
          <p:cNvPicPr preferRelativeResize="0"/>
          <p:nvPr/>
        </p:nvPicPr>
        <p:blipFill rotWithShape="1">
          <a:blip r:embed="rId3">
            <a:alphaModFix/>
          </a:blip>
          <a:srcRect b="0" l="0" r="0" t="0"/>
          <a:stretch/>
        </p:blipFill>
        <p:spPr>
          <a:xfrm>
            <a:off x="558800" y="2940061"/>
            <a:ext cx="7480677" cy="11426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144" name="Google Shape;1144;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45" name="Google Shape;1145;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Đọc tệp không đồng bộ</a:t>
            </a:r>
            <a:endParaRPr sz="2400">
              <a:solidFill>
                <a:srgbClr val="0C0C0C"/>
              </a:solidFill>
              <a:latin typeface="Arial"/>
              <a:ea typeface="Arial"/>
              <a:cs typeface="Arial"/>
              <a:sym typeface="Arial"/>
            </a:endParaRPr>
          </a:p>
        </p:txBody>
      </p:sp>
      <p:sp>
        <p:nvSpPr>
          <p:cNvPr id="1146" name="Google Shape;1146;p6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hàm Callback làm tham số, sử dụng phương thức readFile</a:t>
            </a:r>
            <a:endParaRPr/>
          </a:p>
        </p:txBody>
      </p:sp>
      <p:pic>
        <p:nvPicPr>
          <p:cNvPr id="1147" name="Google Shape;1147;p68"/>
          <p:cNvPicPr preferRelativeResize="0"/>
          <p:nvPr/>
        </p:nvPicPr>
        <p:blipFill rotWithShape="1">
          <a:blip r:embed="rId3">
            <a:alphaModFix/>
          </a:blip>
          <a:srcRect b="0" l="0" r="0" t="0"/>
          <a:stretch/>
        </p:blipFill>
        <p:spPr>
          <a:xfrm>
            <a:off x="548164" y="4189405"/>
            <a:ext cx="5916137" cy="2014858"/>
          </a:xfrm>
          <a:prstGeom prst="rect">
            <a:avLst/>
          </a:prstGeom>
          <a:noFill/>
          <a:ln>
            <a:noFill/>
          </a:ln>
        </p:spPr>
      </p:pic>
      <p:pic>
        <p:nvPicPr>
          <p:cNvPr id="1148" name="Google Shape;1148;p68"/>
          <p:cNvPicPr preferRelativeResize="0"/>
          <p:nvPr/>
        </p:nvPicPr>
        <p:blipFill rotWithShape="1">
          <a:blip r:embed="rId4">
            <a:alphaModFix/>
          </a:blip>
          <a:srcRect b="0" l="0" r="0" t="0"/>
          <a:stretch/>
        </p:blipFill>
        <p:spPr>
          <a:xfrm>
            <a:off x="558801" y="2276475"/>
            <a:ext cx="5905500" cy="180622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155" name="Google Shape;1155;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56" name="Google Shape;1156;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thức chính của mô-đun fs</a:t>
            </a:r>
            <a:endParaRPr/>
          </a:p>
        </p:txBody>
      </p:sp>
      <p:sp>
        <p:nvSpPr>
          <p:cNvPr id="1157" name="Google Shape;1157;p6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bằng readFile và ghi bằng writeFile</a:t>
            </a:r>
            <a:endParaRPr sz="1400">
              <a:solidFill>
                <a:schemeClr val="dk1"/>
              </a:solidFill>
              <a:latin typeface="Arial"/>
              <a:ea typeface="Arial"/>
              <a:cs typeface="Arial"/>
              <a:sym typeface="Arial"/>
            </a:endParaRPr>
          </a:p>
        </p:txBody>
      </p:sp>
      <p:grpSp>
        <p:nvGrpSpPr>
          <p:cNvPr id="1158" name="Google Shape;1158;p69"/>
          <p:cNvGrpSpPr/>
          <p:nvPr/>
        </p:nvGrpSpPr>
        <p:grpSpPr>
          <a:xfrm>
            <a:off x="3230096" y="4186834"/>
            <a:ext cx="3173959" cy="1967226"/>
            <a:chOff x="3230096" y="4186834"/>
            <a:chExt cx="3173959" cy="1967226"/>
          </a:xfrm>
        </p:grpSpPr>
        <p:grpSp>
          <p:nvGrpSpPr>
            <p:cNvPr id="1159" name="Google Shape;1159;p69"/>
            <p:cNvGrpSpPr/>
            <p:nvPr/>
          </p:nvGrpSpPr>
          <p:grpSpPr>
            <a:xfrm>
              <a:off x="3230096" y="4241670"/>
              <a:ext cx="3129825" cy="594282"/>
              <a:chOff x="3652425" y="4655820"/>
              <a:chExt cx="2367851" cy="449601"/>
            </a:xfrm>
          </p:grpSpPr>
          <p:grpSp>
            <p:nvGrpSpPr>
              <p:cNvPr id="1160" name="Google Shape;1160;p69"/>
              <p:cNvGrpSpPr/>
              <p:nvPr/>
            </p:nvGrpSpPr>
            <p:grpSpPr>
              <a:xfrm>
                <a:off x="4124908" y="4655820"/>
                <a:ext cx="1780592" cy="426720"/>
                <a:chOff x="4124908" y="4655820"/>
                <a:chExt cx="1780592" cy="426720"/>
              </a:xfrm>
            </p:grpSpPr>
            <p:sp>
              <p:nvSpPr>
                <p:cNvPr id="1161" name="Google Shape;1161;p69"/>
                <p:cNvSpPr/>
                <p:nvPr/>
              </p:nvSpPr>
              <p:spPr>
                <a:xfrm>
                  <a:off x="4772980" y="4655820"/>
                  <a:ext cx="393380" cy="167640"/>
                </a:xfrm>
                <a:prstGeom prst="rect">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2" name="Google Shape;1162;p69"/>
                <p:cNvSpPr/>
                <p:nvPr/>
              </p:nvSpPr>
              <p:spPr>
                <a:xfrm>
                  <a:off x="4124908" y="4952268"/>
                  <a:ext cx="523292" cy="1302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3" name="Google Shape;1163;p69"/>
                <p:cNvSpPr/>
                <p:nvPr/>
              </p:nvSpPr>
              <p:spPr>
                <a:xfrm>
                  <a:off x="5382208" y="4952268"/>
                  <a:ext cx="523292" cy="1302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1164" name="Google Shape;1164;p69"/>
              <p:cNvSpPr/>
              <p:nvPr/>
            </p:nvSpPr>
            <p:spPr>
              <a:xfrm>
                <a:off x="5371216" y="4907501"/>
                <a:ext cx="649060" cy="1979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7030A0"/>
                    </a:solidFill>
                    <a:latin typeface="Arial"/>
                    <a:ea typeface="Arial"/>
                    <a:cs typeface="Arial"/>
                    <a:sym typeface="Arial"/>
                  </a:rPr>
                  <a:t>IO đồng bộ</a:t>
                </a:r>
                <a:endParaRPr sz="1100">
                  <a:solidFill>
                    <a:srgbClr val="7030A0"/>
                  </a:solidFill>
                  <a:latin typeface="Arial"/>
                  <a:ea typeface="Arial"/>
                  <a:cs typeface="Arial"/>
                  <a:sym typeface="Arial"/>
                </a:endParaRPr>
              </a:p>
            </p:txBody>
          </p:sp>
          <p:sp>
            <p:nvSpPr>
              <p:cNvPr id="1165" name="Google Shape;1165;p69"/>
              <p:cNvSpPr/>
              <p:nvPr/>
            </p:nvSpPr>
            <p:spPr>
              <a:xfrm>
                <a:off x="3652425" y="4907501"/>
                <a:ext cx="969224" cy="1979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7030A0"/>
                    </a:solidFill>
                    <a:latin typeface="Arial"/>
                    <a:ea typeface="Arial"/>
                    <a:cs typeface="Arial"/>
                    <a:sym typeface="Arial"/>
                  </a:rPr>
                  <a:t>IO không đồng bộ</a:t>
                </a:r>
                <a:endParaRPr sz="1100">
                  <a:solidFill>
                    <a:srgbClr val="7030A0"/>
                  </a:solidFill>
                  <a:latin typeface="Arial"/>
                  <a:ea typeface="Arial"/>
                  <a:cs typeface="Arial"/>
                  <a:sym typeface="Arial"/>
                </a:endParaRPr>
              </a:p>
            </p:txBody>
          </p:sp>
        </p:grpSp>
        <p:sp>
          <p:nvSpPr>
            <p:cNvPr id="1166" name="Google Shape;1166;p69"/>
            <p:cNvSpPr/>
            <p:nvPr/>
          </p:nvSpPr>
          <p:spPr>
            <a:xfrm>
              <a:off x="3587070" y="4186835"/>
              <a:ext cx="2816985" cy="371845"/>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7" name="Google Shape;1167;p69"/>
            <p:cNvSpPr/>
            <p:nvPr/>
          </p:nvSpPr>
          <p:spPr>
            <a:xfrm>
              <a:off x="3596037" y="4186834"/>
              <a:ext cx="2799046" cy="3718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Mô đun fs</a:t>
              </a:r>
              <a:endParaRPr/>
            </a:p>
          </p:txBody>
        </p:sp>
        <p:sp>
          <p:nvSpPr>
            <p:cNvPr id="1168" name="Google Shape;1168;p69"/>
            <p:cNvSpPr/>
            <p:nvPr/>
          </p:nvSpPr>
          <p:spPr>
            <a:xfrm>
              <a:off x="3596141" y="5171683"/>
              <a:ext cx="622980" cy="261610"/>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97541"/>
                </a:buClr>
                <a:buSzPts val="800"/>
                <a:buFont typeface="Arial"/>
                <a:buNone/>
              </a:pPr>
              <a:r>
                <a:rPr b="1" lang="en-US" sz="800">
                  <a:solidFill>
                    <a:srgbClr val="A97541"/>
                  </a:solidFill>
                  <a:latin typeface="Arial"/>
                  <a:ea typeface="Arial"/>
                  <a:cs typeface="Arial"/>
                  <a:sym typeface="Arial"/>
                </a:rPr>
                <a:t>readFile</a:t>
              </a:r>
              <a:endParaRPr b="1" sz="800">
                <a:solidFill>
                  <a:srgbClr val="A97541"/>
                </a:solidFill>
                <a:latin typeface="Arial"/>
                <a:ea typeface="Arial"/>
                <a:cs typeface="Arial"/>
                <a:sym typeface="Arial"/>
              </a:endParaRPr>
            </a:p>
          </p:txBody>
        </p:sp>
        <p:sp>
          <p:nvSpPr>
            <p:cNvPr id="1169" name="Google Shape;1169;p69"/>
            <p:cNvSpPr/>
            <p:nvPr/>
          </p:nvSpPr>
          <p:spPr>
            <a:xfrm>
              <a:off x="4321428" y="5171683"/>
              <a:ext cx="622980" cy="261610"/>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97541"/>
                </a:buClr>
                <a:buSzPts val="800"/>
                <a:buFont typeface="Arial"/>
                <a:buNone/>
              </a:pPr>
              <a:r>
                <a:rPr b="1" lang="en-US" sz="800">
                  <a:solidFill>
                    <a:srgbClr val="A97541"/>
                  </a:solidFill>
                  <a:latin typeface="Arial"/>
                  <a:ea typeface="Arial"/>
                  <a:cs typeface="Arial"/>
                  <a:sym typeface="Arial"/>
                </a:rPr>
                <a:t>writeFile</a:t>
              </a:r>
              <a:endParaRPr b="1" sz="800">
                <a:solidFill>
                  <a:srgbClr val="A97541"/>
                </a:solidFill>
                <a:latin typeface="Arial"/>
                <a:ea typeface="Arial"/>
                <a:cs typeface="Arial"/>
                <a:sym typeface="Arial"/>
              </a:endParaRPr>
            </a:p>
          </p:txBody>
        </p:sp>
        <p:sp>
          <p:nvSpPr>
            <p:cNvPr id="1170" name="Google Shape;1170;p69"/>
            <p:cNvSpPr/>
            <p:nvPr/>
          </p:nvSpPr>
          <p:spPr>
            <a:xfrm>
              <a:off x="5046715" y="5171683"/>
              <a:ext cx="622980" cy="261610"/>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97541"/>
                </a:buClr>
                <a:buSzPts val="800"/>
                <a:buFont typeface="Arial"/>
                <a:buNone/>
              </a:pPr>
              <a:r>
                <a:rPr b="1" lang="en-US" sz="800">
                  <a:solidFill>
                    <a:srgbClr val="A97541"/>
                  </a:solidFill>
                  <a:latin typeface="Arial"/>
                  <a:ea typeface="Arial"/>
                  <a:cs typeface="Arial"/>
                  <a:sym typeface="Arial"/>
                </a:rPr>
                <a:t>readFileSync</a:t>
              </a:r>
              <a:endParaRPr b="1" sz="800">
                <a:solidFill>
                  <a:srgbClr val="A97541"/>
                </a:solidFill>
                <a:latin typeface="Arial"/>
                <a:ea typeface="Arial"/>
                <a:cs typeface="Arial"/>
                <a:sym typeface="Arial"/>
              </a:endParaRPr>
            </a:p>
          </p:txBody>
        </p:sp>
        <p:sp>
          <p:nvSpPr>
            <p:cNvPr id="1171" name="Google Shape;1171;p69"/>
            <p:cNvSpPr/>
            <p:nvPr/>
          </p:nvSpPr>
          <p:spPr>
            <a:xfrm>
              <a:off x="5772003" y="5171683"/>
              <a:ext cx="622980" cy="261610"/>
            </a:xfrm>
            <a:prstGeom prst="rect">
              <a:avLst/>
            </a:prstGeom>
            <a:solidFill>
              <a:schemeClr val="lt1"/>
            </a:solidFill>
            <a:ln cap="flat" cmpd="sng" w="9525">
              <a:solidFill>
                <a:srgbClr val="0033F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97541"/>
                </a:buClr>
                <a:buSzPts val="800"/>
                <a:buFont typeface="Arial"/>
                <a:buNone/>
              </a:pPr>
              <a:r>
                <a:rPr b="1" lang="en-US" sz="800">
                  <a:solidFill>
                    <a:srgbClr val="A97541"/>
                  </a:solidFill>
                  <a:latin typeface="Arial"/>
                  <a:ea typeface="Arial"/>
                  <a:cs typeface="Arial"/>
                  <a:sym typeface="Arial"/>
                </a:rPr>
                <a:t>writeFileSync</a:t>
              </a:r>
              <a:endParaRPr b="1" sz="800">
                <a:solidFill>
                  <a:srgbClr val="A97541"/>
                </a:solidFill>
                <a:latin typeface="Arial"/>
                <a:ea typeface="Arial"/>
                <a:cs typeface="Arial"/>
                <a:sym typeface="Arial"/>
              </a:endParaRPr>
            </a:p>
          </p:txBody>
        </p:sp>
        <p:cxnSp>
          <p:nvCxnSpPr>
            <p:cNvPr id="1172" name="Google Shape;1172;p69"/>
            <p:cNvCxnSpPr>
              <a:stCxn id="1166" idx="2"/>
              <a:endCxn id="1168" idx="0"/>
            </p:cNvCxnSpPr>
            <p:nvPr/>
          </p:nvCxnSpPr>
          <p:spPr>
            <a:xfrm rot="5400000">
              <a:off x="4145213" y="4321230"/>
              <a:ext cx="612900" cy="1087800"/>
            </a:xfrm>
            <a:prstGeom prst="bentConnector3">
              <a:avLst>
                <a:gd fmla="val 50000" name="adj1"/>
              </a:avLst>
            </a:prstGeom>
            <a:noFill/>
            <a:ln cap="flat" cmpd="sng" w="19050">
              <a:solidFill>
                <a:srgbClr val="4F8AD4"/>
              </a:solidFill>
              <a:prstDash val="solid"/>
              <a:miter lim="800000"/>
              <a:headEnd len="sm" w="sm" type="none"/>
              <a:tailEnd len="med" w="med" type="triangle"/>
            </a:ln>
          </p:spPr>
        </p:cxnSp>
        <p:cxnSp>
          <p:nvCxnSpPr>
            <p:cNvPr id="1173" name="Google Shape;1173;p69"/>
            <p:cNvCxnSpPr>
              <a:stCxn id="1166" idx="2"/>
            </p:cNvCxnSpPr>
            <p:nvPr/>
          </p:nvCxnSpPr>
          <p:spPr>
            <a:xfrm rot="5400000">
              <a:off x="4507763" y="4683780"/>
              <a:ext cx="612900" cy="362700"/>
            </a:xfrm>
            <a:prstGeom prst="bentConnector3">
              <a:avLst>
                <a:gd fmla="val 50000" name="adj1"/>
              </a:avLst>
            </a:prstGeom>
            <a:noFill/>
            <a:ln cap="flat" cmpd="sng" w="19050">
              <a:solidFill>
                <a:srgbClr val="4F8AD4"/>
              </a:solidFill>
              <a:prstDash val="solid"/>
              <a:miter lim="800000"/>
              <a:headEnd len="sm" w="sm" type="none"/>
              <a:tailEnd len="med" w="med" type="triangle"/>
            </a:ln>
          </p:spPr>
        </p:cxnSp>
        <p:cxnSp>
          <p:nvCxnSpPr>
            <p:cNvPr id="1174" name="Google Shape;1174;p69"/>
            <p:cNvCxnSpPr>
              <a:endCxn id="1170" idx="0"/>
            </p:cNvCxnSpPr>
            <p:nvPr/>
          </p:nvCxnSpPr>
          <p:spPr>
            <a:xfrm flipH="1" rot="-5400000">
              <a:off x="4870405" y="4683883"/>
              <a:ext cx="612900" cy="362700"/>
            </a:xfrm>
            <a:prstGeom prst="bentConnector3">
              <a:avLst>
                <a:gd fmla="val 50000" name="adj1"/>
              </a:avLst>
            </a:prstGeom>
            <a:noFill/>
            <a:ln cap="flat" cmpd="sng" w="19050">
              <a:solidFill>
                <a:srgbClr val="4F8AD4"/>
              </a:solidFill>
              <a:prstDash val="solid"/>
              <a:miter lim="800000"/>
              <a:headEnd len="sm" w="sm" type="none"/>
              <a:tailEnd len="med" w="med" type="triangle"/>
            </a:ln>
          </p:spPr>
        </p:cxnSp>
        <p:cxnSp>
          <p:nvCxnSpPr>
            <p:cNvPr id="1175" name="Google Shape;1175;p69"/>
            <p:cNvCxnSpPr>
              <a:stCxn id="1166" idx="2"/>
              <a:endCxn id="1171" idx="0"/>
            </p:cNvCxnSpPr>
            <p:nvPr/>
          </p:nvCxnSpPr>
          <p:spPr>
            <a:xfrm flipH="1" rot="-5400000">
              <a:off x="5233013" y="4321230"/>
              <a:ext cx="612900" cy="1087800"/>
            </a:xfrm>
            <a:prstGeom prst="bentConnector3">
              <a:avLst>
                <a:gd fmla="val 50000" name="adj1"/>
              </a:avLst>
            </a:prstGeom>
            <a:noFill/>
            <a:ln cap="flat" cmpd="sng" w="19050">
              <a:solidFill>
                <a:srgbClr val="4F8AD4"/>
              </a:solidFill>
              <a:prstDash val="solid"/>
              <a:miter lim="800000"/>
              <a:headEnd len="sm" w="sm" type="none"/>
              <a:tailEnd len="med" w="med" type="triangle"/>
            </a:ln>
          </p:spPr>
        </p:cxnSp>
        <p:cxnSp>
          <p:nvCxnSpPr>
            <p:cNvPr id="1176" name="Google Shape;1176;p69"/>
            <p:cNvCxnSpPr>
              <a:endCxn id="1168" idx="2"/>
            </p:cNvCxnSpPr>
            <p:nvPr/>
          </p:nvCxnSpPr>
          <p:spPr>
            <a:xfrm flipH="1" rot="5400000">
              <a:off x="3710831" y="5630093"/>
              <a:ext cx="486600" cy="93000"/>
            </a:xfrm>
            <a:prstGeom prst="bentConnector3">
              <a:avLst>
                <a:gd fmla="val 74" name="adj1"/>
              </a:avLst>
            </a:prstGeom>
            <a:noFill/>
            <a:ln cap="flat" cmpd="sng" w="19050">
              <a:solidFill>
                <a:srgbClr val="C00000"/>
              </a:solidFill>
              <a:prstDash val="dash"/>
              <a:miter lim="800000"/>
              <a:headEnd len="sm" w="sm" type="none"/>
              <a:tailEnd len="med" w="med" type="triangle"/>
            </a:ln>
          </p:spPr>
        </p:cxnSp>
        <p:cxnSp>
          <p:nvCxnSpPr>
            <p:cNvPr id="1177" name="Google Shape;1177;p69"/>
            <p:cNvCxnSpPr>
              <a:stCxn id="1169" idx="2"/>
            </p:cNvCxnSpPr>
            <p:nvPr/>
          </p:nvCxnSpPr>
          <p:spPr>
            <a:xfrm rot="5400000">
              <a:off x="4306068" y="5593043"/>
              <a:ext cx="486600" cy="167100"/>
            </a:xfrm>
            <a:prstGeom prst="bentConnector3">
              <a:avLst>
                <a:gd fmla="val 101884" name="adj1"/>
              </a:avLst>
            </a:prstGeom>
            <a:noFill/>
            <a:ln cap="flat" cmpd="sng" w="19050">
              <a:solidFill>
                <a:srgbClr val="C00000"/>
              </a:solidFill>
              <a:prstDash val="dash"/>
              <a:miter lim="800000"/>
              <a:headEnd len="sm" w="sm" type="none"/>
              <a:tailEnd len="med" w="med" type="triangle"/>
            </a:ln>
          </p:spPr>
        </p:cxnSp>
        <p:cxnSp>
          <p:nvCxnSpPr>
            <p:cNvPr id="1178" name="Google Shape;1178;p69"/>
            <p:cNvCxnSpPr/>
            <p:nvPr/>
          </p:nvCxnSpPr>
          <p:spPr>
            <a:xfrm flipH="1" rot="5400000">
              <a:off x="5168876" y="5630106"/>
              <a:ext cx="486495" cy="92869"/>
            </a:xfrm>
            <a:prstGeom prst="bentConnector3">
              <a:avLst>
                <a:gd fmla="val 74" name="adj1"/>
              </a:avLst>
            </a:prstGeom>
            <a:noFill/>
            <a:ln cap="flat" cmpd="sng" w="19050">
              <a:solidFill>
                <a:srgbClr val="C00000"/>
              </a:solidFill>
              <a:prstDash val="dash"/>
              <a:miter lim="800000"/>
              <a:headEnd len="sm" w="sm" type="none"/>
              <a:tailEnd len="med" w="med" type="triangle"/>
            </a:ln>
          </p:spPr>
        </p:cxnSp>
        <p:cxnSp>
          <p:nvCxnSpPr>
            <p:cNvPr id="1179" name="Google Shape;1179;p69"/>
            <p:cNvCxnSpPr/>
            <p:nvPr/>
          </p:nvCxnSpPr>
          <p:spPr>
            <a:xfrm rot="5400000">
              <a:off x="5764108" y="5592922"/>
              <a:ext cx="486497" cy="167239"/>
            </a:xfrm>
            <a:prstGeom prst="bentConnector3">
              <a:avLst>
                <a:gd fmla="val 101884" name="adj1"/>
              </a:avLst>
            </a:prstGeom>
            <a:noFill/>
            <a:ln cap="flat" cmpd="sng" w="19050">
              <a:solidFill>
                <a:srgbClr val="C00000"/>
              </a:solidFill>
              <a:prstDash val="dash"/>
              <a:miter lim="800000"/>
              <a:headEnd len="sm" w="sm" type="none"/>
              <a:tailEnd len="med" w="med" type="triangle"/>
            </a:ln>
          </p:spPr>
        </p:cxnSp>
        <p:pic>
          <p:nvPicPr>
            <p:cNvPr descr="C:\Users\USER\Downloads\document.png" id="1180" name="Google Shape;1180;p69"/>
            <p:cNvPicPr preferRelativeResize="0"/>
            <p:nvPr/>
          </p:nvPicPr>
          <p:blipFill rotWithShape="1">
            <a:blip r:embed="rId3">
              <a:alphaModFix/>
            </a:blip>
            <a:srcRect b="0" l="0" r="0" t="0"/>
            <a:stretch/>
          </p:blipFill>
          <p:spPr>
            <a:xfrm>
              <a:off x="4016481" y="5685516"/>
              <a:ext cx="468544" cy="468544"/>
            </a:xfrm>
            <a:prstGeom prst="rect">
              <a:avLst/>
            </a:prstGeom>
            <a:noFill/>
            <a:ln>
              <a:noFill/>
            </a:ln>
          </p:spPr>
        </p:pic>
        <p:pic>
          <p:nvPicPr>
            <p:cNvPr descr="C:\Users\USER\Downloads\document.png" id="1181" name="Google Shape;1181;p69"/>
            <p:cNvPicPr preferRelativeResize="0"/>
            <p:nvPr/>
          </p:nvPicPr>
          <p:blipFill rotWithShape="1">
            <a:blip r:embed="rId3">
              <a:alphaModFix/>
            </a:blip>
            <a:srcRect b="0" l="0" r="0" t="0"/>
            <a:stretch/>
          </p:blipFill>
          <p:spPr>
            <a:xfrm>
              <a:off x="5478328" y="5685516"/>
              <a:ext cx="468544" cy="468544"/>
            </a:xfrm>
            <a:prstGeom prst="rect">
              <a:avLst/>
            </a:prstGeom>
            <a:noFill/>
            <a:ln>
              <a:noFill/>
            </a:ln>
          </p:spPr>
        </p:pic>
      </p:grpSp>
      <p:graphicFrame>
        <p:nvGraphicFramePr>
          <p:cNvPr id="1182" name="Google Shape;1182;p69"/>
          <p:cNvGraphicFramePr/>
          <p:nvPr/>
        </p:nvGraphicFramePr>
        <p:xfrm>
          <a:off x="449998" y="2358265"/>
          <a:ext cx="3000000" cy="3000000"/>
        </p:xfrm>
        <a:graphic>
          <a:graphicData uri="http://schemas.openxmlformats.org/drawingml/2006/table">
            <a:tbl>
              <a:tblPr bandRow="1" firstRow="1">
                <a:noFill/>
                <a:tableStyleId>{7C1D30B8-5B65-4C51-8BFD-9F4B9C9C78EB}</a:tableStyleId>
              </a:tblPr>
              <a:tblGrid>
                <a:gridCol w="5014050"/>
                <a:gridCol w="3619950"/>
              </a:tblGrid>
              <a:tr h="2195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Phương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195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readFile(filename, [encoding],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Đọc tệp bằng I/O không đồng bộ</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14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readFileSync(filename, [encoding])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Đọc tệp bằng I/O đồng bộ</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04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writeFile(filename, data, encoding=‘utf8’,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tệp vào I/O không đồng bộ</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14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writeFileSync(filename, data, encoding=‘utf8’)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tệp vào I/O đồng bộ</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14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stat(path,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Kiểm tra thông tin trong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253" name="Google Shape;253;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54" name="Google Shape;254;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phương thức I/O không đồng bộ trong Node</a:t>
            </a:r>
            <a:endParaRPr/>
          </a:p>
        </p:txBody>
      </p:sp>
      <p:sp>
        <p:nvSpPr>
          <p:cNvPr id="255" name="Google Shape;255;p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phương thức I/O đồng bộ trong Node</a:t>
            </a:r>
            <a:endParaRPr/>
          </a:p>
        </p:txBody>
      </p:sp>
      <p:sp>
        <p:nvSpPr>
          <p:cNvPr id="256" name="Google Shape;256;p7"/>
          <p:cNvSpPr/>
          <p:nvPr/>
        </p:nvSpPr>
        <p:spPr>
          <a:xfrm>
            <a:off x="703263" y="2159981"/>
            <a:ext cx="8496300"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đồng thời các yêu cầu khác mà không cần đợi quá trình yêu cầu đơn lẻ kết thúc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I/O không chặn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Dưới đây là một ví dụ về I/O không đồng bộ có sử dụng hàm Callback</a:t>
            </a:r>
            <a:endParaRPr/>
          </a:p>
        </p:txBody>
      </p:sp>
      <p:grpSp>
        <p:nvGrpSpPr>
          <p:cNvPr id="257" name="Google Shape;257;p7"/>
          <p:cNvGrpSpPr/>
          <p:nvPr/>
        </p:nvGrpSpPr>
        <p:grpSpPr>
          <a:xfrm>
            <a:off x="1774739" y="3033720"/>
            <a:ext cx="6355504" cy="2839154"/>
            <a:chOff x="1631496" y="3254142"/>
            <a:chExt cx="6355504" cy="2839154"/>
          </a:xfrm>
        </p:grpSpPr>
        <p:grpSp>
          <p:nvGrpSpPr>
            <p:cNvPr id="258" name="Google Shape;258;p7"/>
            <p:cNvGrpSpPr/>
            <p:nvPr/>
          </p:nvGrpSpPr>
          <p:grpSpPr>
            <a:xfrm>
              <a:off x="1631496" y="3254142"/>
              <a:ext cx="5255541" cy="2740258"/>
              <a:chOff x="1631496" y="3254142"/>
              <a:chExt cx="5255541" cy="2740258"/>
            </a:xfrm>
          </p:grpSpPr>
          <p:grpSp>
            <p:nvGrpSpPr>
              <p:cNvPr id="259" name="Google Shape;259;p7"/>
              <p:cNvGrpSpPr/>
              <p:nvPr/>
            </p:nvGrpSpPr>
            <p:grpSpPr>
              <a:xfrm>
                <a:off x="1631496" y="3254142"/>
                <a:ext cx="5138824" cy="2740258"/>
                <a:chOff x="1631496" y="3254142"/>
                <a:chExt cx="5138824" cy="2740258"/>
              </a:xfrm>
            </p:grpSpPr>
            <p:sp>
              <p:nvSpPr>
                <p:cNvPr id="260" name="Google Shape;260;p7"/>
                <p:cNvSpPr/>
                <p:nvPr/>
              </p:nvSpPr>
              <p:spPr>
                <a:xfrm>
                  <a:off x="1631496" y="3254142"/>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600CC"/>
                    </a:buClr>
                    <a:buSzPts val="1400"/>
                    <a:buFont typeface="Arial"/>
                    <a:buNone/>
                  </a:pPr>
                  <a:r>
                    <a:rPr i="0" lang="en-US" sz="1400" u="none" cap="none" strike="noStrike">
                      <a:solidFill>
                        <a:srgbClr val="6600CC"/>
                      </a:solidFill>
                      <a:latin typeface="Arial"/>
                      <a:ea typeface="Arial"/>
                      <a:cs typeface="Arial"/>
                      <a:sym typeface="Arial"/>
                    </a:rPr>
                    <a:t>Program</a:t>
                  </a:r>
                  <a:endParaRPr i="0" sz="1400" u="none" cap="none" strike="noStrike">
                    <a:solidFill>
                      <a:srgbClr val="6600CC"/>
                    </a:solidFill>
                    <a:latin typeface="Arial"/>
                    <a:ea typeface="Arial"/>
                    <a:cs typeface="Arial"/>
                    <a:sym typeface="Arial"/>
                  </a:endParaRPr>
                </a:p>
              </p:txBody>
            </p:sp>
            <p:sp>
              <p:nvSpPr>
                <p:cNvPr id="261" name="Google Shape;261;p7"/>
                <p:cNvSpPr/>
                <p:nvPr/>
              </p:nvSpPr>
              <p:spPr>
                <a:xfrm>
                  <a:off x="1964668" y="3254142"/>
                  <a:ext cx="1172232" cy="3018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2" name="Google Shape;262;p7"/>
                <p:cNvSpPr/>
                <p:nvPr/>
              </p:nvSpPr>
              <p:spPr>
                <a:xfrm>
                  <a:off x="5228568" y="3254142"/>
                  <a:ext cx="1172232" cy="3018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3" name="Google Shape;263;p7"/>
                <p:cNvSpPr/>
                <p:nvPr/>
              </p:nvSpPr>
              <p:spPr>
                <a:xfrm>
                  <a:off x="2714236" y="41130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4" name="Google Shape;264;p7"/>
                <p:cNvSpPr/>
                <p:nvPr/>
              </p:nvSpPr>
              <p:spPr>
                <a:xfrm>
                  <a:off x="2714236" y="45956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5" name="Google Shape;265;p7"/>
                <p:cNvSpPr/>
                <p:nvPr/>
              </p:nvSpPr>
              <p:spPr>
                <a:xfrm>
                  <a:off x="2714236" y="5116732"/>
                  <a:ext cx="1076032" cy="25536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6" name="Google Shape;266;p7"/>
                <p:cNvSpPr/>
                <p:nvPr/>
              </p:nvSpPr>
              <p:spPr>
                <a:xfrm>
                  <a:off x="2714236" y="57513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7" name="Google Shape;267;p7"/>
                <p:cNvSpPr/>
                <p:nvPr/>
              </p:nvSpPr>
              <p:spPr>
                <a:xfrm>
                  <a:off x="5694288" y="4113048"/>
                  <a:ext cx="1076032" cy="2430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8" name="Google Shape;268;p7"/>
                <p:cNvSpPr/>
                <p:nvPr/>
              </p:nvSpPr>
              <p:spPr>
                <a:xfrm>
                  <a:off x="5694288" y="5061047"/>
                  <a:ext cx="1076032" cy="3110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 name="Google Shape;269;p7"/>
                <p:cNvSpPr/>
                <p:nvPr/>
              </p:nvSpPr>
              <p:spPr>
                <a:xfrm>
                  <a:off x="3872880" y="3918858"/>
                  <a:ext cx="742116" cy="2735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70" name="Google Shape;270;p7"/>
              <p:cNvSpPr/>
              <p:nvPr/>
            </p:nvSpPr>
            <p:spPr>
              <a:xfrm>
                <a:off x="5274649" y="3307828"/>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thống tệp tin</a:t>
                </a:r>
                <a:endParaRPr/>
              </a:p>
            </p:txBody>
          </p:sp>
          <p:sp>
            <p:nvSpPr>
              <p:cNvPr id="271" name="Google Shape;271;p7"/>
              <p:cNvSpPr/>
              <p:nvPr/>
            </p:nvSpPr>
            <p:spPr>
              <a:xfrm>
                <a:off x="2107910" y="4701025"/>
                <a:ext cx="2412922" cy="35223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Xử lý các tác vụ khác (không chờ)</a:t>
                </a:r>
                <a:endParaRPr/>
              </a:p>
            </p:txBody>
          </p:sp>
          <p:sp>
            <p:nvSpPr>
              <p:cNvPr id="272" name="Google Shape;272;p7"/>
              <p:cNvSpPr/>
              <p:nvPr/>
            </p:nvSpPr>
            <p:spPr>
              <a:xfrm>
                <a:off x="3900859" y="3752889"/>
                <a:ext cx="881198" cy="44968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200"/>
                  <a:buFont typeface="Arial"/>
                  <a:buNone/>
                </a:pPr>
                <a:r>
                  <a:rPr i="0" lang="en-US" sz="1200" u="none" cap="none" strike="noStrike">
                    <a:solidFill>
                      <a:srgbClr val="FF0000"/>
                    </a:solidFill>
                    <a:latin typeface="Arial"/>
                    <a:ea typeface="Arial"/>
                    <a:cs typeface="Arial"/>
                    <a:sym typeface="Arial"/>
                  </a:rPr>
                  <a:t>Đọc yêu </a:t>
                </a:r>
                <a:endParaRPr/>
              </a:p>
              <a:p>
                <a:pPr indent="0" lvl="0" marL="0" marR="0" rtl="0" algn="ctr">
                  <a:lnSpc>
                    <a:spcPct val="100000"/>
                  </a:lnSpc>
                  <a:spcBef>
                    <a:spcPts val="0"/>
                  </a:spcBef>
                  <a:spcAft>
                    <a:spcPts val="0"/>
                  </a:spcAft>
                  <a:buClr>
                    <a:srgbClr val="FF0000"/>
                  </a:buClr>
                  <a:buSzPts val="1200"/>
                  <a:buFont typeface="Arial"/>
                  <a:buNone/>
                </a:pPr>
                <a:r>
                  <a:rPr i="0" lang="en-US" sz="1200" u="none" cap="none" strike="noStrike">
                    <a:solidFill>
                      <a:srgbClr val="FF0000"/>
                    </a:solidFill>
                    <a:latin typeface="Arial"/>
                    <a:ea typeface="Arial"/>
                    <a:cs typeface="Arial"/>
                    <a:sym typeface="Arial"/>
                  </a:rPr>
                  <a:t>cầu</a:t>
                </a:r>
                <a:endParaRPr i="0" sz="1200" u="none" cap="none" strike="noStrike">
                  <a:solidFill>
                    <a:srgbClr val="FF0000"/>
                  </a:solidFill>
                  <a:latin typeface="Arial"/>
                  <a:ea typeface="Arial"/>
                  <a:cs typeface="Arial"/>
                  <a:sym typeface="Arial"/>
                </a:endParaRPr>
              </a:p>
            </p:txBody>
          </p:sp>
          <p:sp>
            <p:nvSpPr>
              <p:cNvPr id="273" name="Google Shape;273;p7"/>
              <p:cNvSpPr/>
              <p:nvPr/>
            </p:nvSpPr>
            <p:spPr>
              <a:xfrm>
                <a:off x="1909149" y="3307828"/>
                <a:ext cx="1612388" cy="290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a:t>
                </a:r>
                <a:endParaRPr sz="1400">
                  <a:solidFill>
                    <a:srgbClr val="262626"/>
                  </a:solidFill>
                  <a:latin typeface="Arial"/>
                  <a:ea typeface="Arial"/>
                  <a:cs typeface="Arial"/>
                  <a:sym typeface="Arial"/>
                </a:endParaRPr>
              </a:p>
            </p:txBody>
          </p:sp>
        </p:grpSp>
        <p:sp>
          <p:nvSpPr>
            <p:cNvPr id="274" name="Google Shape;274;p7"/>
            <p:cNvSpPr/>
            <p:nvPr/>
          </p:nvSpPr>
          <p:spPr>
            <a:xfrm>
              <a:off x="1964668" y="3702350"/>
              <a:ext cx="2699407" cy="2390946"/>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5" name="Google Shape;275;p7"/>
            <p:cNvSpPr/>
            <p:nvPr/>
          </p:nvSpPr>
          <p:spPr>
            <a:xfrm>
              <a:off x="5287593" y="3702350"/>
              <a:ext cx="2699407" cy="200170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C:\Users\USER\Downloads\document.png" id="276" name="Google Shape;276;p7"/>
            <p:cNvPicPr preferRelativeResize="0"/>
            <p:nvPr/>
          </p:nvPicPr>
          <p:blipFill rotWithShape="1">
            <a:blip r:embed="rId3">
              <a:alphaModFix/>
            </a:blip>
            <a:srcRect b="0" l="0" r="0" t="0"/>
            <a:stretch/>
          </p:blipFill>
          <p:spPr>
            <a:xfrm>
              <a:off x="6889360" y="4125881"/>
              <a:ext cx="962722" cy="962722"/>
            </a:xfrm>
            <a:prstGeom prst="rect">
              <a:avLst/>
            </a:prstGeom>
            <a:noFill/>
            <a:ln>
              <a:noFill/>
            </a:ln>
          </p:spPr>
        </p:pic>
        <p:sp>
          <p:nvSpPr>
            <p:cNvPr id="277" name="Google Shape;277;p7"/>
            <p:cNvSpPr/>
            <p:nvPr/>
          </p:nvSpPr>
          <p:spPr>
            <a:xfrm>
              <a:off x="2521367" y="3997059"/>
              <a:ext cx="1591258"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Hàm của tệp</a:t>
              </a:r>
              <a:endParaRPr sz="1400">
                <a:solidFill>
                  <a:srgbClr val="FF0000"/>
                </a:solidFill>
                <a:latin typeface="Arial"/>
                <a:ea typeface="Arial"/>
                <a:cs typeface="Arial"/>
                <a:sym typeface="Arial"/>
              </a:endParaRPr>
            </a:p>
          </p:txBody>
        </p:sp>
        <p:sp>
          <p:nvSpPr>
            <p:cNvPr id="278" name="Google Shape;278;p7"/>
            <p:cNvSpPr/>
            <p:nvPr/>
          </p:nvSpPr>
          <p:spPr>
            <a:xfrm>
              <a:off x="2371357" y="5134585"/>
              <a:ext cx="1741268"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0000"/>
                  </a:solidFill>
                  <a:latin typeface="Arial"/>
                  <a:ea typeface="Arial"/>
                  <a:cs typeface="Arial"/>
                  <a:sym typeface="Arial"/>
                </a:rPr>
                <a:t>Đang xử lí dữ liệu</a:t>
              </a:r>
              <a:endParaRPr sz="1300">
                <a:solidFill>
                  <a:srgbClr val="FF0000"/>
                </a:solidFill>
                <a:latin typeface="Arial"/>
                <a:ea typeface="Arial"/>
                <a:cs typeface="Arial"/>
                <a:sym typeface="Arial"/>
              </a:endParaRPr>
            </a:p>
            <a:p>
              <a:pPr indent="0" lvl="0" marL="0" marR="0" rtl="0" algn="ctr">
                <a:spcBef>
                  <a:spcPts val="0"/>
                </a:spcBef>
                <a:spcAft>
                  <a:spcPts val="0"/>
                </a:spcAft>
                <a:buNone/>
              </a:pPr>
              <a:r>
                <a:rPr lang="en-US" sz="1300">
                  <a:solidFill>
                    <a:srgbClr val="FF0000"/>
                  </a:solidFill>
                  <a:latin typeface="Arial"/>
                  <a:ea typeface="Arial"/>
                  <a:cs typeface="Arial"/>
                  <a:sym typeface="Arial"/>
                </a:rPr>
                <a:t>(Hàm Callback)</a:t>
              </a:r>
              <a:endParaRPr/>
            </a:p>
          </p:txBody>
        </p:sp>
        <p:sp>
          <p:nvSpPr>
            <p:cNvPr id="279" name="Google Shape;279;p7"/>
            <p:cNvSpPr/>
            <p:nvPr/>
          </p:nvSpPr>
          <p:spPr>
            <a:xfrm>
              <a:off x="5632542" y="3997059"/>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Chuẩn bị tệp</a:t>
              </a:r>
              <a:endParaRPr sz="1400">
                <a:solidFill>
                  <a:srgbClr val="FF0000"/>
                </a:solidFill>
                <a:latin typeface="Arial"/>
                <a:ea typeface="Arial"/>
                <a:cs typeface="Arial"/>
                <a:sym typeface="Arial"/>
              </a:endParaRPr>
            </a:p>
          </p:txBody>
        </p:sp>
        <p:sp>
          <p:nvSpPr>
            <p:cNvPr id="280" name="Google Shape;280;p7"/>
            <p:cNvSpPr/>
            <p:nvPr/>
          </p:nvSpPr>
          <p:spPr>
            <a:xfrm>
              <a:off x="5632542" y="5134585"/>
              <a:ext cx="1215806" cy="475030"/>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Đang xử lý </a:t>
              </a:r>
              <a:endParaRPr/>
            </a:p>
            <a:p>
              <a:pPr indent="0" lvl="0" marL="0" marR="0" rtl="0" algn="ctr">
                <a:spcBef>
                  <a:spcPts val="0"/>
                </a:spcBef>
                <a:spcAft>
                  <a:spcPts val="0"/>
                </a:spcAft>
                <a:buNone/>
              </a:pPr>
              <a:r>
                <a:rPr lang="en-US" sz="1400">
                  <a:solidFill>
                    <a:srgbClr val="FF0000"/>
                  </a:solidFill>
                  <a:latin typeface="Arial"/>
                  <a:ea typeface="Arial"/>
                  <a:cs typeface="Arial"/>
                  <a:sym typeface="Arial"/>
                </a:rPr>
                <a:t>tệp</a:t>
              </a:r>
              <a:endParaRPr sz="1400">
                <a:solidFill>
                  <a:srgbClr val="FF0000"/>
                </a:solidFill>
                <a:latin typeface="Arial"/>
                <a:ea typeface="Arial"/>
                <a:cs typeface="Arial"/>
                <a:sym typeface="Arial"/>
              </a:endParaRPr>
            </a:p>
          </p:txBody>
        </p:sp>
      </p:grpSp>
      <p:cxnSp>
        <p:nvCxnSpPr>
          <p:cNvPr id="281" name="Google Shape;281;p7"/>
          <p:cNvCxnSpPr>
            <a:stCxn id="277" idx="3"/>
          </p:cNvCxnSpPr>
          <p:nvPr/>
        </p:nvCxnSpPr>
        <p:spPr>
          <a:xfrm>
            <a:off x="4255868" y="4014152"/>
            <a:ext cx="1519800" cy="0"/>
          </a:xfrm>
          <a:prstGeom prst="straightConnector1">
            <a:avLst/>
          </a:prstGeom>
          <a:noFill/>
          <a:ln cap="flat" cmpd="sng" w="28575">
            <a:solidFill>
              <a:srgbClr val="7F7F7F"/>
            </a:solidFill>
            <a:prstDash val="solid"/>
            <a:miter lim="800000"/>
            <a:headEnd len="sm" w="sm" type="none"/>
            <a:tailEnd len="med" w="med" type="stealth"/>
          </a:ln>
        </p:spPr>
      </p:cxnSp>
      <p:cxnSp>
        <p:nvCxnSpPr>
          <p:cNvPr id="282" name="Google Shape;282;p7"/>
          <p:cNvCxnSpPr>
            <a:endCxn id="278" idx="3"/>
          </p:cNvCxnSpPr>
          <p:nvPr/>
        </p:nvCxnSpPr>
        <p:spPr>
          <a:xfrm rot="10800000">
            <a:off x="4255868" y="5151678"/>
            <a:ext cx="1519800" cy="0"/>
          </a:xfrm>
          <a:prstGeom prst="straightConnector1">
            <a:avLst/>
          </a:prstGeom>
          <a:noFill/>
          <a:ln cap="flat" cmpd="sng" w="28575">
            <a:solidFill>
              <a:srgbClr val="7F7F7F"/>
            </a:solidFill>
            <a:prstDash val="solid"/>
            <a:miter lim="800000"/>
            <a:headEnd len="sm" w="sm" type="none"/>
            <a:tailEnd len="med" w="med" type="stealth"/>
          </a:ln>
        </p:spPr>
      </p:cxnSp>
      <p:cxnSp>
        <p:nvCxnSpPr>
          <p:cNvPr id="283" name="Google Shape;283;p7"/>
          <p:cNvCxnSpPr/>
          <p:nvPr/>
        </p:nvCxnSpPr>
        <p:spPr>
          <a:xfrm>
            <a:off x="6383688" y="4251667"/>
            <a:ext cx="0" cy="498438"/>
          </a:xfrm>
          <a:prstGeom prst="straightConnector1">
            <a:avLst/>
          </a:prstGeom>
          <a:noFill/>
          <a:ln cap="flat" cmpd="sng" w="28575">
            <a:solidFill>
              <a:srgbClr val="7F7F7F"/>
            </a:solidFill>
            <a:prstDash val="solid"/>
            <a:miter lim="800000"/>
            <a:headEnd len="sm" w="sm" type="none"/>
            <a:tailEnd len="med" w="med" type="stealth"/>
          </a:ln>
        </p:spPr>
      </p:cxnSp>
      <p:cxnSp>
        <p:nvCxnSpPr>
          <p:cNvPr id="284" name="Google Shape;284;p7"/>
          <p:cNvCxnSpPr/>
          <p:nvPr/>
        </p:nvCxnSpPr>
        <p:spPr>
          <a:xfrm>
            <a:off x="3457614" y="4245979"/>
            <a:ext cx="0" cy="258493"/>
          </a:xfrm>
          <a:prstGeom prst="straightConnector1">
            <a:avLst/>
          </a:prstGeom>
          <a:noFill/>
          <a:ln cap="flat" cmpd="sng" w="28575">
            <a:solidFill>
              <a:srgbClr val="7F7F7F"/>
            </a:solidFill>
            <a:prstDash val="dash"/>
            <a:miter lim="800000"/>
            <a:headEnd len="sm" w="sm" type="none"/>
            <a:tailEnd len="med" w="med" type="stealth"/>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189" name="Google Shape;1189;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90" name="Google Shape;1190;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Ghi tệp không đồng bộ</a:t>
            </a:r>
            <a:endParaRPr sz="2400">
              <a:solidFill>
                <a:srgbClr val="0C0C0C"/>
              </a:solidFill>
              <a:latin typeface="Arial"/>
              <a:ea typeface="Arial"/>
              <a:cs typeface="Arial"/>
              <a:sym typeface="Arial"/>
            </a:endParaRPr>
          </a:p>
        </p:txBody>
      </p:sp>
      <p:sp>
        <p:nvSpPr>
          <p:cNvPr id="1191" name="Google Shape;1191;p7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hàm callback cho tham số bằng phương thức readFile</a:t>
            </a:r>
            <a:endParaRPr/>
          </a:p>
        </p:txBody>
      </p:sp>
      <p:pic>
        <p:nvPicPr>
          <p:cNvPr id="1192" name="Google Shape;1192;p70"/>
          <p:cNvPicPr preferRelativeResize="0"/>
          <p:nvPr/>
        </p:nvPicPr>
        <p:blipFill rotWithShape="1">
          <a:blip r:embed="rId3">
            <a:alphaModFix/>
          </a:blip>
          <a:srcRect b="0" l="0" r="0" t="0"/>
          <a:stretch/>
        </p:blipFill>
        <p:spPr>
          <a:xfrm>
            <a:off x="558801" y="2276475"/>
            <a:ext cx="6077390" cy="18978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199" name="Google Shape;1199;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00" name="Google Shape;1200;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Đọc hoặc ghi trong khi mở và đóng tệp</a:t>
            </a:r>
            <a:endParaRPr sz="2400">
              <a:solidFill>
                <a:srgbClr val="0C0C0C"/>
              </a:solidFill>
              <a:latin typeface="Arial"/>
              <a:ea typeface="Arial"/>
              <a:cs typeface="Arial"/>
              <a:sym typeface="Arial"/>
            </a:endParaRPr>
          </a:p>
        </p:txBody>
      </p:sp>
      <p:sp>
        <p:nvSpPr>
          <p:cNvPr id="1201" name="Google Shape;1201;p7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các phương thức open, read, write, close, v.v.</a:t>
            </a:r>
            <a:endParaRPr/>
          </a:p>
        </p:txBody>
      </p:sp>
      <p:grpSp>
        <p:nvGrpSpPr>
          <p:cNvPr id="1202" name="Google Shape;1202;p71"/>
          <p:cNvGrpSpPr/>
          <p:nvPr/>
        </p:nvGrpSpPr>
        <p:grpSpPr>
          <a:xfrm>
            <a:off x="3217832" y="3749982"/>
            <a:ext cx="3471405" cy="2535315"/>
            <a:chOff x="3217832" y="3749982"/>
            <a:chExt cx="3471405" cy="2535315"/>
          </a:xfrm>
        </p:grpSpPr>
        <p:sp>
          <p:nvSpPr>
            <p:cNvPr id="1203" name="Google Shape;1203;p71"/>
            <p:cNvSpPr/>
            <p:nvPr/>
          </p:nvSpPr>
          <p:spPr>
            <a:xfrm>
              <a:off x="3217832" y="4359047"/>
              <a:ext cx="1870402" cy="192625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04" name="Google Shape;1204;p71"/>
            <p:cNvSpPr/>
            <p:nvPr/>
          </p:nvSpPr>
          <p:spPr>
            <a:xfrm>
              <a:off x="3379496" y="4814230"/>
              <a:ext cx="1544525" cy="118231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205" name="Google Shape;1205;p71"/>
            <p:cNvGrpSpPr/>
            <p:nvPr/>
          </p:nvGrpSpPr>
          <p:grpSpPr>
            <a:xfrm>
              <a:off x="3416864" y="3749982"/>
              <a:ext cx="3272373" cy="1916243"/>
              <a:chOff x="4035383" y="4589304"/>
              <a:chExt cx="1894904" cy="1109622"/>
            </a:xfrm>
          </p:grpSpPr>
          <p:grpSp>
            <p:nvGrpSpPr>
              <p:cNvPr id="1206" name="Google Shape;1206;p71"/>
              <p:cNvGrpSpPr/>
              <p:nvPr/>
            </p:nvGrpSpPr>
            <p:grpSpPr>
              <a:xfrm>
                <a:off x="4124908" y="4589304"/>
                <a:ext cx="1754334" cy="1100232"/>
                <a:chOff x="4124908" y="4589304"/>
                <a:chExt cx="1754334" cy="1100232"/>
              </a:xfrm>
            </p:grpSpPr>
            <p:sp>
              <p:nvSpPr>
                <p:cNvPr id="1207" name="Google Shape;1207;p71"/>
                <p:cNvSpPr/>
                <p:nvPr/>
              </p:nvSpPr>
              <p:spPr>
                <a:xfrm>
                  <a:off x="4124908" y="4589304"/>
                  <a:ext cx="439472"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08" name="Google Shape;1208;p71"/>
                <p:cNvSpPr/>
                <p:nvPr/>
              </p:nvSpPr>
              <p:spPr>
                <a:xfrm>
                  <a:off x="4501225" y="5054662"/>
                  <a:ext cx="439472"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09" name="Google Shape;1209;p71"/>
                <p:cNvSpPr/>
                <p:nvPr/>
              </p:nvSpPr>
              <p:spPr>
                <a:xfrm>
                  <a:off x="4564380" y="5317492"/>
                  <a:ext cx="302895"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10" name="Google Shape;1210;p71"/>
                <p:cNvSpPr/>
                <p:nvPr/>
              </p:nvSpPr>
              <p:spPr>
                <a:xfrm>
                  <a:off x="5096822" y="4838699"/>
                  <a:ext cx="375292" cy="1124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11" name="Google Shape;1211;p71"/>
                <p:cNvSpPr/>
                <p:nvPr/>
              </p:nvSpPr>
              <p:spPr>
                <a:xfrm>
                  <a:off x="5503950" y="5577051"/>
                  <a:ext cx="375292" cy="1124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grpSp>
          <p:sp>
            <p:nvSpPr>
              <p:cNvPr id="1212" name="Google Shape;1212;p71"/>
              <p:cNvSpPr/>
              <p:nvPr/>
            </p:nvSpPr>
            <p:spPr>
              <a:xfrm>
                <a:off x="4035383" y="4602877"/>
                <a:ext cx="557128" cy="142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193EB0"/>
                    </a:solidFill>
                    <a:latin typeface="Arial"/>
                    <a:ea typeface="Arial"/>
                    <a:cs typeface="Arial"/>
                    <a:sym typeface="Arial"/>
                  </a:rPr>
                  <a:t>(1) Open a file</a:t>
                </a:r>
                <a:endParaRPr b="1" sz="1000">
                  <a:solidFill>
                    <a:srgbClr val="193EB0"/>
                  </a:solidFill>
                  <a:latin typeface="Arial"/>
                  <a:ea typeface="Arial"/>
                  <a:cs typeface="Arial"/>
                  <a:sym typeface="Arial"/>
                </a:endParaRPr>
              </a:p>
            </p:txBody>
          </p:sp>
          <p:sp>
            <p:nvSpPr>
              <p:cNvPr id="1213" name="Google Shape;1213;p71"/>
              <p:cNvSpPr/>
              <p:nvPr/>
            </p:nvSpPr>
            <p:spPr>
              <a:xfrm>
                <a:off x="4411617" y="5012192"/>
                <a:ext cx="555272" cy="142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193EB0"/>
                    </a:solidFill>
                    <a:latin typeface="Arial"/>
                    <a:ea typeface="Arial"/>
                    <a:cs typeface="Arial"/>
                    <a:sym typeface="Arial"/>
                  </a:rPr>
                  <a:t>(3) Write data</a:t>
                </a:r>
                <a:endParaRPr b="1" sz="1000">
                  <a:solidFill>
                    <a:srgbClr val="193EB0"/>
                  </a:solidFill>
                  <a:latin typeface="Arial"/>
                  <a:ea typeface="Arial"/>
                  <a:cs typeface="Arial"/>
                  <a:sym typeface="Arial"/>
                </a:endParaRPr>
              </a:p>
            </p:txBody>
          </p:sp>
          <p:sp>
            <p:nvSpPr>
              <p:cNvPr id="1214" name="Google Shape;1214;p71"/>
              <p:cNvSpPr/>
              <p:nvPr/>
            </p:nvSpPr>
            <p:spPr>
              <a:xfrm>
                <a:off x="4434941" y="5258021"/>
                <a:ext cx="568267" cy="142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193EB0"/>
                    </a:solidFill>
                    <a:latin typeface="Arial"/>
                    <a:ea typeface="Arial"/>
                    <a:cs typeface="Arial"/>
                    <a:sym typeface="Arial"/>
                  </a:rPr>
                  <a:t>(5) Close a file</a:t>
                </a:r>
                <a:endParaRPr b="1" sz="1000">
                  <a:solidFill>
                    <a:srgbClr val="193EB0"/>
                  </a:solidFill>
                  <a:latin typeface="Arial"/>
                  <a:ea typeface="Arial"/>
                  <a:cs typeface="Arial"/>
                  <a:sym typeface="Arial"/>
                </a:endParaRPr>
              </a:p>
            </p:txBody>
          </p:sp>
          <p:sp>
            <p:nvSpPr>
              <p:cNvPr id="1215" name="Google Shape;1215;p71"/>
              <p:cNvSpPr/>
              <p:nvPr/>
            </p:nvSpPr>
            <p:spPr>
              <a:xfrm>
                <a:off x="4867275" y="4782801"/>
                <a:ext cx="710287" cy="142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0000"/>
                    </a:solidFill>
                    <a:latin typeface="Arial"/>
                    <a:ea typeface="Arial"/>
                    <a:cs typeface="Arial"/>
                    <a:sym typeface="Arial"/>
                  </a:rPr>
                  <a:t>(2) Open complete</a:t>
                </a:r>
                <a:endParaRPr b="1" sz="1000">
                  <a:solidFill>
                    <a:srgbClr val="FF0000"/>
                  </a:solidFill>
                  <a:latin typeface="Arial"/>
                  <a:ea typeface="Arial"/>
                  <a:cs typeface="Arial"/>
                  <a:sym typeface="Arial"/>
                </a:endParaRPr>
              </a:p>
            </p:txBody>
          </p:sp>
          <p:sp>
            <p:nvSpPr>
              <p:cNvPr id="1216" name="Google Shape;1216;p71"/>
              <p:cNvSpPr/>
              <p:nvPr/>
            </p:nvSpPr>
            <p:spPr>
              <a:xfrm>
                <a:off x="5210718" y="5556349"/>
                <a:ext cx="719569" cy="142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rgbClr val="FF0000"/>
                    </a:solidFill>
                    <a:latin typeface="Arial"/>
                    <a:ea typeface="Arial"/>
                    <a:cs typeface="Arial"/>
                    <a:sym typeface="Arial"/>
                  </a:rPr>
                  <a:t>(4) Write complete</a:t>
                </a:r>
                <a:endParaRPr b="1" sz="1000">
                  <a:solidFill>
                    <a:srgbClr val="FF0000"/>
                  </a:solidFill>
                  <a:latin typeface="Arial"/>
                  <a:ea typeface="Arial"/>
                  <a:cs typeface="Arial"/>
                  <a:sym typeface="Arial"/>
                </a:endParaRPr>
              </a:p>
            </p:txBody>
          </p:sp>
        </p:grpSp>
        <p:pic>
          <p:nvPicPr>
            <p:cNvPr descr="C:\Users\USER\Downloads\document.png" id="1217" name="Google Shape;1217;p71"/>
            <p:cNvPicPr preferRelativeResize="0"/>
            <p:nvPr/>
          </p:nvPicPr>
          <p:blipFill rotWithShape="1">
            <a:blip r:embed="rId3">
              <a:alphaModFix/>
            </a:blip>
            <a:srcRect b="0" l="0" r="0" t="0"/>
            <a:stretch/>
          </p:blipFill>
          <p:spPr>
            <a:xfrm>
              <a:off x="5943234" y="4188571"/>
              <a:ext cx="468544" cy="468544"/>
            </a:xfrm>
            <a:prstGeom prst="rect">
              <a:avLst/>
            </a:prstGeom>
            <a:noFill/>
            <a:ln>
              <a:noFill/>
            </a:ln>
          </p:spPr>
        </p:pic>
        <p:sp>
          <p:nvSpPr>
            <p:cNvPr id="1218" name="Google Shape;1218;p71"/>
            <p:cNvSpPr/>
            <p:nvPr/>
          </p:nvSpPr>
          <p:spPr>
            <a:xfrm>
              <a:off x="3504965" y="4680038"/>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write</a:t>
              </a:r>
              <a:endParaRPr/>
            </a:p>
          </p:txBody>
        </p:sp>
        <p:sp>
          <p:nvSpPr>
            <p:cNvPr id="1219" name="Google Shape;1219;p71"/>
            <p:cNvSpPr/>
            <p:nvPr/>
          </p:nvSpPr>
          <p:spPr>
            <a:xfrm>
              <a:off x="3320370" y="4213216"/>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open</a:t>
              </a:r>
              <a:endParaRPr/>
            </a:p>
          </p:txBody>
        </p:sp>
        <p:sp>
          <p:nvSpPr>
            <p:cNvPr id="1220" name="Google Shape;1220;p71"/>
            <p:cNvSpPr/>
            <p:nvPr/>
          </p:nvSpPr>
          <p:spPr>
            <a:xfrm>
              <a:off x="3586434" y="5158394"/>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close</a:t>
              </a:r>
              <a:endParaRPr/>
            </a:p>
          </p:txBody>
        </p:sp>
        <p:cxnSp>
          <p:nvCxnSpPr>
            <p:cNvPr id="1221" name="Google Shape;1221;p71"/>
            <p:cNvCxnSpPr>
              <a:stCxn id="1219" idx="0"/>
              <a:endCxn id="1217" idx="0"/>
            </p:cNvCxnSpPr>
            <p:nvPr/>
          </p:nvCxnSpPr>
          <p:spPr>
            <a:xfrm rot="-5400000">
              <a:off x="4892310" y="2928166"/>
              <a:ext cx="24600" cy="2545500"/>
            </a:xfrm>
            <a:prstGeom prst="bentConnector3">
              <a:avLst>
                <a:gd fmla="val 1027572" name="adj1"/>
              </a:avLst>
            </a:prstGeom>
            <a:noFill/>
            <a:ln cap="flat" cmpd="sng" w="12700">
              <a:solidFill>
                <a:srgbClr val="595959"/>
              </a:solidFill>
              <a:prstDash val="solid"/>
              <a:miter lim="800000"/>
              <a:headEnd len="sm" w="sm" type="none"/>
              <a:tailEnd len="med" w="med" type="triangle"/>
            </a:ln>
          </p:spPr>
        </p:cxnSp>
        <p:cxnSp>
          <p:nvCxnSpPr>
            <p:cNvPr id="1222" name="Google Shape;1222;p71"/>
            <p:cNvCxnSpPr>
              <a:stCxn id="1218" idx="3"/>
              <a:endCxn id="1217" idx="2"/>
            </p:cNvCxnSpPr>
            <p:nvPr/>
          </p:nvCxnSpPr>
          <p:spPr>
            <a:xfrm flipH="1" rot="10800000">
              <a:off x="4127945" y="4657243"/>
              <a:ext cx="2049600" cy="153600"/>
            </a:xfrm>
            <a:prstGeom prst="bentConnector2">
              <a:avLst/>
            </a:prstGeom>
            <a:noFill/>
            <a:ln cap="flat" cmpd="sng" w="12700">
              <a:solidFill>
                <a:srgbClr val="595959"/>
              </a:solidFill>
              <a:prstDash val="solid"/>
              <a:miter lim="800000"/>
              <a:headEnd len="sm" w="sm" type="none"/>
              <a:tailEnd len="med" w="med" type="triangle"/>
            </a:ln>
          </p:spPr>
        </p:cxnSp>
        <p:cxnSp>
          <p:nvCxnSpPr>
            <p:cNvPr id="1223" name="Google Shape;1223;p71"/>
            <p:cNvCxnSpPr>
              <a:stCxn id="1220" idx="3"/>
              <a:endCxn id="1217" idx="2"/>
            </p:cNvCxnSpPr>
            <p:nvPr/>
          </p:nvCxnSpPr>
          <p:spPr>
            <a:xfrm flipH="1" rot="10800000">
              <a:off x="4209414" y="4657099"/>
              <a:ext cx="1968000" cy="632100"/>
            </a:xfrm>
            <a:prstGeom prst="bentConnector2">
              <a:avLst/>
            </a:prstGeom>
            <a:noFill/>
            <a:ln cap="flat" cmpd="sng" w="12700">
              <a:solidFill>
                <a:srgbClr val="595959"/>
              </a:solidFill>
              <a:prstDash val="solid"/>
              <a:miter lim="800000"/>
              <a:headEnd len="sm" w="sm" type="none"/>
              <a:tailEnd len="med" w="med" type="triangle"/>
            </a:ln>
          </p:spPr>
        </p:cxnSp>
        <p:cxnSp>
          <p:nvCxnSpPr>
            <p:cNvPr id="1224" name="Google Shape;1224;p71"/>
            <p:cNvCxnSpPr/>
            <p:nvPr/>
          </p:nvCxnSpPr>
          <p:spPr>
            <a:xfrm flipH="1">
              <a:off x="4924022" y="4422843"/>
              <a:ext cx="1487757" cy="982542"/>
            </a:xfrm>
            <a:prstGeom prst="bentConnector3">
              <a:avLst>
                <a:gd fmla="val -8874" name="adj1"/>
              </a:avLst>
            </a:prstGeom>
            <a:noFill/>
            <a:ln cap="flat" cmpd="sng" w="19050">
              <a:solidFill>
                <a:srgbClr val="595959"/>
              </a:solidFill>
              <a:prstDash val="dash"/>
              <a:miter lim="800000"/>
              <a:headEnd len="sm" w="sm" type="none"/>
              <a:tailEnd len="med" w="med" type="triangle"/>
            </a:ln>
          </p:spPr>
        </p:cxnSp>
        <p:cxnSp>
          <p:nvCxnSpPr>
            <p:cNvPr id="1225" name="Google Shape;1225;p71"/>
            <p:cNvCxnSpPr/>
            <p:nvPr/>
          </p:nvCxnSpPr>
          <p:spPr>
            <a:xfrm rot="10800000">
              <a:off x="5152725" y="4374924"/>
              <a:ext cx="745277" cy="0"/>
            </a:xfrm>
            <a:prstGeom prst="straightConnector1">
              <a:avLst/>
            </a:prstGeom>
            <a:noFill/>
            <a:ln cap="flat" cmpd="sng" w="19050">
              <a:solidFill>
                <a:srgbClr val="595959"/>
              </a:solidFill>
              <a:prstDash val="dash"/>
              <a:miter lim="800000"/>
              <a:headEnd len="sm" w="sm" type="none"/>
              <a:tailEnd len="med" w="med" type="triangle"/>
            </a:ln>
          </p:spPr>
        </p:cxnSp>
      </p:grpSp>
      <p:graphicFrame>
        <p:nvGraphicFramePr>
          <p:cNvPr id="1226" name="Google Shape;1226;p71"/>
          <p:cNvGraphicFramePr/>
          <p:nvPr/>
        </p:nvGraphicFramePr>
        <p:xfrm>
          <a:off x="402950" y="2309900"/>
          <a:ext cx="3000000" cy="3000000"/>
        </p:xfrm>
        <a:graphic>
          <a:graphicData uri="http://schemas.openxmlformats.org/drawingml/2006/table">
            <a:tbl>
              <a:tblPr bandRow="1" firstRow="1">
                <a:noFill/>
                <a:tableStyleId>{7C1D30B8-5B65-4C51-8BFD-9F4B9C9C78EB}</a:tableStyleId>
              </a:tblPr>
              <a:tblGrid>
                <a:gridCol w="5078425"/>
                <a:gridCol w="3556000"/>
              </a:tblGrid>
              <a:tr h="177800">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Phương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400" u="none" cap="none" strike="noStrike">
                          <a:solidFill>
                            <a:srgbClr val="262626"/>
                          </a:solidFill>
                          <a:latin typeface="Arial"/>
                          <a:ea typeface="Arial"/>
                          <a:cs typeface="Arial"/>
                          <a:sym typeface="Arial"/>
                        </a:rPr>
                        <a:t>Giải thích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open(path, flags, [mode],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Mở tệp tin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read(fd, buffer, offset, length, position,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Đọc nội dung tệp của phần được chỉ định</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write(fd, buffer, offset, length, position,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Ghi dữ liệu vào phần được chỉ định của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651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close(fd, [callback])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Đóng tệp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233" name="Google Shape;1233;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34" name="Google Shape;1234;p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Mở tệp trực tiếp và ghi dữ liệu</a:t>
            </a:r>
            <a:endParaRPr sz="2400">
              <a:solidFill>
                <a:srgbClr val="0C0C0C"/>
              </a:solidFill>
              <a:latin typeface="Arial"/>
              <a:ea typeface="Arial"/>
              <a:cs typeface="Arial"/>
              <a:sym typeface="Arial"/>
            </a:endParaRPr>
          </a:p>
        </p:txBody>
      </p:sp>
      <p:sp>
        <p:nvSpPr>
          <p:cNvPr id="1235" name="Google Shape;1235;p7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Mở và viết.</a:t>
            </a:r>
            <a:endParaRPr/>
          </a:p>
        </p:txBody>
      </p:sp>
      <p:pic>
        <p:nvPicPr>
          <p:cNvPr id="1236" name="Google Shape;1236;p72"/>
          <p:cNvPicPr preferRelativeResize="0"/>
          <p:nvPr/>
        </p:nvPicPr>
        <p:blipFill rotWithShape="1">
          <a:blip r:embed="rId3">
            <a:alphaModFix/>
          </a:blip>
          <a:srcRect b="0" l="0" r="0" t="0"/>
          <a:stretch/>
        </p:blipFill>
        <p:spPr>
          <a:xfrm>
            <a:off x="580389" y="2276475"/>
            <a:ext cx="6092016" cy="33797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243" name="Google Shape;1243;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44" name="Google Shape;1244;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Luồng xử lý tệp</a:t>
            </a:r>
            <a:endParaRPr sz="2400">
              <a:solidFill>
                <a:srgbClr val="0C0C0C"/>
              </a:solidFill>
              <a:latin typeface="Arial"/>
              <a:ea typeface="Arial"/>
              <a:cs typeface="Arial"/>
              <a:sym typeface="Arial"/>
            </a:endParaRPr>
          </a:p>
        </p:txBody>
      </p:sp>
      <p:sp>
        <p:nvSpPr>
          <p:cNvPr id="1245" name="Google Shape;1245;p7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Tiến trình mở bằng phương thức open và ghi bằng phương thức write</a:t>
            </a:r>
            <a:endParaRPr/>
          </a:p>
        </p:txBody>
      </p:sp>
      <p:grpSp>
        <p:nvGrpSpPr>
          <p:cNvPr id="1246" name="Google Shape;1246;p73"/>
          <p:cNvGrpSpPr/>
          <p:nvPr/>
        </p:nvGrpSpPr>
        <p:grpSpPr>
          <a:xfrm>
            <a:off x="2592935" y="2338367"/>
            <a:ext cx="4731101" cy="3599518"/>
            <a:chOff x="3217832" y="3711246"/>
            <a:chExt cx="3383255" cy="2574051"/>
          </a:xfrm>
        </p:grpSpPr>
        <p:sp>
          <p:nvSpPr>
            <p:cNvPr id="1247" name="Google Shape;1247;p73"/>
            <p:cNvSpPr/>
            <p:nvPr/>
          </p:nvSpPr>
          <p:spPr>
            <a:xfrm>
              <a:off x="3217832" y="4359047"/>
              <a:ext cx="1870402" cy="192625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48" name="Google Shape;1248;p73"/>
            <p:cNvSpPr/>
            <p:nvPr/>
          </p:nvSpPr>
          <p:spPr>
            <a:xfrm>
              <a:off x="3379496" y="4814230"/>
              <a:ext cx="1544525" cy="1182310"/>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249" name="Google Shape;1249;p73"/>
            <p:cNvGrpSpPr/>
            <p:nvPr/>
          </p:nvGrpSpPr>
          <p:grpSpPr>
            <a:xfrm>
              <a:off x="3536408" y="3711246"/>
              <a:ext cx="3064679" cy="1938762"/>
              <a:chOff x="4104606" y="4566874"/>
              <a:chExt cx="1774636" cy="1122662"/>
            </a:xfrm>
          </p:grpSpPr>
          <p:grpSp>
            <p:nvGrpSpPr>
              <p:cNvPr id="1250" name="Google Shape;1250;p73"/>
              <p:cNvGrpSpPr/>
              <p:nvPr/>
            </p:nvGrpSpPr>
            <p:grpSpPr>
              <a:xfrm>
                <a:off x="4124908" y="4589304"/>
                <a:ext cx="1754334" cy="1100232"/>
                <a:chOff x="4124908" y="4589304"/>
                <a:chExt cx="1754334" cy="1100232"/>
              </a:xfrm>
            </p:grpSpPr>
            <p:sp>
              <p:nvSpPr>
                <p:cNvPr id="1251" name="Google Shape;1251;p73"/>
                <p:cNvSpPr/>
                <p:nvPr/>
              </p:nvSpPr>
              <p:spPr>
                <a:xfrm>
                  <a:off x="4124908" y="4589304"/>
                  <a:ext cx="439472"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52" name="Google Shape;1252;p73"/>
                <p:cNvSpPr/>
                <p:nvPr/>
              </p:nvSpPr>
              <p:spPr>
                <a:xfrm>
                  <a:off x="4501225" y="5054662"/>
                  <a:ext cx="439472"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53" name="Google Shape;1253;p73"/>
                <p:cNvSpPr/>
                <p:nvPr/>
              </p:nvSpPr>
              <p:spPr>
                <a:xfrm>
                  <a:off x="4564380" y="5317492"/>
                  <a:ext cx="302895" cy="1198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54" name="Google Shape;1254;p73"/>
                <p:cNvSpPr/>
                <p:nvPr/>
              </p:nvSpPr>
              <p:spPr>
                <a:xfrm>
                  <a:off x="5096822" y="4838699"/>
                  <a:ext cx="375292" cy="1124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1255" name="Google Shape;1255;p73"/>
                <p:cNvSpPr/>
                <p:nvPr/>
              </p:nvSpPr>
              <p:spPr>
                <a:xfrm>
                  <a:off x="5503950" y="5577051"/>
                  <a:ext cx="375292" cy="1124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Malgun Gothic"/>
                    <a:ea typeface="Malgun Gothic"/>
                    <a:cs typeface="Malgun Gothic"/>
                    <a:sym typeface="Malgun Gothic"/>
                  </a:endParaRPr>
                </a:p>
              </p:txBody>
            </p:sp>
          </p:grpSp>
          <p:sp>
            <p:nvSpPr>
              <p:cNvPr id="1256" name="Google Shape;1256;p73"/>
              <p:cNvSpPr/>
              <p:nvPr/>
            </p:nvSpPr>
            <p:spPr>
              <a:xfrm>
                <a:off x="4104606" y="4566874"/>
                <a:ext cx="401063" cy="1274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(1) Mở tệp</a:t>
                </a:r>
                <a:endParaRPr b="1" sz="1400">
                  <a:solidFill>
                    <a:srgbClr val="193EB0"/>
                  </a:solidFill>
                  <a:latin typeface="Arial"/>
                  <a:ea typeface="Arial"/>
                  <a:cs typeface="Arial"/>
                  <a:sym typeface="Arial"/>
                </a:endParaRPr>
              </a:p>
            </p:txBody>
          </p:sp>
          <p:sp>
            <p:nvSpPr>
              <p:cNvPr id="1257" name="Google Shape;1257;p73"/>
              <p:cNvSpPr/>
              <p:nvPr/>
            </p:nvSpPr>
            <p:spPr>
              <a:xfrm>
                <a:off x="4424003" y="5012192"/>
                <a:ext cx="530502" cy="1274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(3) Ghi dữ liệu</a:t>
                </a:r>
                <a:endParaRPr b="1" sz="1400">
                  <a:solidFill>
                    <a:srgbClr val="193EB0"/>
                  </a:solidFill>
                  <a:latin typeface="Arial"/>
                  <a:ea typeface="Arial"/>
                  <a:cs typeface="Arial"/>
                  <a:sym typeface="Arial"/>
                </a:endParaRPr>
              </a:p>
            </p:txBody>
          </p:sp>
          <p:sp>
            <p:nvSpPr>
              <p:cNvPr id="1258" name="Google Shape;1258;p73"/>
              <p:cNvSpPr/>
              <p:nvPr/>
            </p:nvSpPr>
            <p:spPr>
              <a:xfrm>
                <a:off x="4552387" y="5341971"/>
                <a:ext cx="480717" cy="1274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93EB0"/>
                    </a:solidFill>
                    <a:latin typeface="Arial"/>
                    <a:ea typeface="Arial"/>
                    <a:cs typeface="Arial"/>
                    <a:sym typeface="Arial"/>
                  </a:rPr>
                  <a:t>(5) Đóng tệp</a:t>
                </a:r>
                <a:endParaRPr b="1" sz="1400">
                  <a:solidFill>
                    <a:srgbClr val="193EB0"/>
                  </a:solidFill>
                  <a:latin typeface="Arial"/>
                  <a:ea typeface="Arial"/>
                  <a:cs typeface="Arial"/>
                  <a:sym typeface="Arial"/>
                </a:endParaRPr>
              </a:p>
            </p:txBody>
          </p:sp>
          <p:sp>
            <p:nvSpPr>
              <p:cNvPr id="1259" name="Google Shape;1259;p73"/>
              <p:cNvSpPr/>
              <p:nvPr/>
            </p:nvSpPr>
            <p:spPr>
              <a:xfrm>
                <a:off x="4964804" y="4782801"/>
                <a:ext cx="515234" cy="1274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(2) Đã mở tệp</a:t>
                </a:r>
                <a:endParaRPr b="1" sz="1400">
                  <a:solidFill>
                    <a:srgbClr val="FF0000"/>
                  </a:solidFill>
                  <a:latin typeface="Arial"/>
                  <a:ea typeface="Arial"/>
                  <a:cs typeface="Arial"/>
                  <a:sym typeface="Arial"/>
                </a:endParaRPr>
              </a:p>
            </p:txBody>
          </p:sp>
          <p:sp>
            <p:nvSpPr>
              <p:cNvPr id="1260" name="Google Shape;1260;p73"/>
              <p:cNvSpPr/>
              <p:nvPr/>
            </p:nvSpPr>
            <p:spPr>
              <a:xfrm>
                <a:off x="5374951" y="5556349"/>
                <a:ext cx="391105" cy="1274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(4) Đã ghi</a:t>
                </a:r>
                <a:endParaRPr b="1" sz="1400">
                  <a:solidFill>
                    <a:srgbClr val="FF0000"/>
                  </a:solidFill>
                  <a:latin typeface="Arial"/>
                  <a:ea typeface="Arial"/>
                  <a:cs typeface="Arial"/>
                  <a:sym typeface="Arial"/>
                </a:endParaRPr>
              </a:p>
            </p:txBody>
          </p:sp>
        </p:grpSp>
        <p:pic>
          <p:nvPicPr>
            <p:cNvPr descr="C:\Users\USER\Downloads\document.png" id="1261" name="Google Shape;1261;p73"/>
            <p:cNvPicPr preferRelativeResize="0"/>
            <p:nvPr/>
          </p:nvPicPr>
          <p:blipFill rotWithShape="1">
            <a:blip r:embed="rId3">
              <a:alphaModFix/>
            </a:blip>
            <a:srcRect b="0" l="0" r="0" t="0"/>
            <a:stretch/>
          </p:blipFill>
          <p:spPr>
            <a:xfrm>
              <a:off x="5943234" y="4188571"/>
              <a:ext cx="468544" cy="468544"/>
            </a:xfrm>
            <a:prstGeom prst="rect">
              <a:avLst/>
            </a:prstGeom>
            <a:noFill/>
            <a:ln>
              <a:noFill/>
            </a:ln>
          </p:spPr>
        </p:pic>
        <p:sp>
          <p:nvSpPr>
            <p:cNvPr id="1262" name="Google Shape;1262;p73"/>
            <p:cNvSpPr/>
            <p:nvPr/>
          </p:nvSpPr>
          <p:spPr>
            <a:xfrm>
              <a:off x="3504965" y="4680038"/>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write</a:t>
              </a:r>
              <a:endParaRPr/>
            </a:p>
          </p:txBody>
        </p:sp>
        <p:sp>
          <p:nvSpPr>
            <p:cNvPr id="1263" name="Google Shape;1263;p73"/>
            <p:cNvSpPr/>
            <p:nvPr/>
          </p:nvSpPr>
          <p:spPr>
            <a:xfrm>
              <a:off x="3320370" y="4213216"/>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open</a:t>
              </a:r>
              <a:endParaRPr/>
            </a:p>
          </p:txBody>
        </p:sp>
        <p:sp>
          <p:nvSpPr>
            <p:cNvPr id="1264" name="Google Shape;1264;p73"/>
            <p:cNvSpPr/>
            <p:nvPr/>
          </p:nvSpPr>
          <p:spPr>
            <a:xfrm>
              <a:off x="3586434" y="5158394"/>
              <a:ext cx="622980" cy="26161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F3F3F"/>
                </a:buClr>
                <a:buSzPts val="1200"/>
                <a:buFont typeface="Arial"/>
                <a:buNone/>
              </a:pPr>
              <a:r>
                <a:rPr b="1" lang="en-US" sz="1200">
                  <a:solidFill>
                    <a:srgbClr val="3F3F3F"/>
                  </a:solidFill>
                  <a:latin typeface="Arial"/>
                  <a:ea typeface="Arial"/>
                  <a:cs typeface="Arial"/>
                  <a:sym typeface="Arial"/>
                </a:rPr>
                <a:t>close</a:t>
              </a:r>
              <a:endParaRPr/>
            </a:p>
          </p:txBody>
        </p:sp>
        <p:cxnSp>
          <p:nvCxnSpPr>
            <p:cNvPr id="1265" name="Google Shape;1265;p73"/>
            <p:cNvCxnSpPr>
              <a:stCxn id="1263" idx="0"/>
              <a:endCxn id="1261" idx="0"/>
            </p:cNvCxnSpPr>
            <p:nvPr/>
          </p:nvCxnSpPr>
          <p:spPr>
            <a:xfrm rot="-5400000">
              <a:off x="4892310" y="2928166"/>
              <a:ext cx="24600" cy="2545500"/>
            </a:xfrm>
            <a:prstGeom prst="bentConnector3">
              <a:avLst>
                <a:gd fmla="val -2668512" name="adj1"/>
              </a:avLst>
            </a:prstGeom>
            <a:noFill/>
            <a:ln cap="flat" cmpd="sng" w="12700">
              <a:solidFill>
                <a:srgbClr val="595959"/>
              </a:solidFill>
              <a:prstDash val="solid"/>
              <a:miter lim="800000"/>
              <a:headEnd len="sm" w="sm" type="none"/>
              <a:tailEnd len="med" w="med" type="triangle"/>
            </a:ln>
          </p:spPr>
        </p:cxnSp>
        <p:cxnSp>
          <p:nvCxnSpPr>
            <p:cNvPr id="1266" name="Google Shape;1266;p73"/>
            <p:cNvCxnSpPr>
              <a:stCxn id="1262" idx="3"/>
              <a:endCxn id="1261" idx="2"/>
            </p:cNvCxnSpPr>
            <p:nvPr/>
          </p:nvCxnSpPr>
          <p:spPr>
            <a:xfrm flipH="1" rot="10800000">
              <a:off x="4127945" y="4657243"/>
              <a:ext cx="2049600" cy="153600"/>
            </a:xfrm>
            <a:prstGeom prst="bentConnector2">
              <a:avLst/>
            </a:prstGeom>
            <a:noFill/>
            <a:ln cap="flat" cmpd="sng" w="12700">
              <a:solidFill>
                <a:srgbClr val="595959"/>
              </a:solidFill>
              <a:prstDash val="solid"/>
              <a:miter lim="800000"/>
              <a:headEnd len="sm" w="sm" type="none"/>
              <a:tailEnd len="med" w="med" type="triangle"/>
            </a:ln>
          </p:spPr>
        </p:cxnSp>
        <p:cxnSp>
          <p:nvCxnSpPr>
            <p:cNvPr id="1267" name="Google Shape;1267;p73"/>
            <p:cNvCxnSpPr>
              <a:stCxn id="1264" idx="3"/>
              <a:endCxn id="1261" idx="2"/>
            </p:cNvCxnSpPr>
            <p:nvPr/>
          </p:nvCxnSpPr>
          <p:spPr>
            <a:xfrm flipH="1" rot="10800000">
              <a:off x="4209414" y="4657099"/>
              <a:ext cx="1968000" cy="632100"/>
            </a:xfrm>
            <a:prstGeom prst="bentConnector2">
              <a:avLst/>
            </a:prstGeom>
            <a:noFill/>
            <a:ln cap="flat" cmpd="sng" w="12700">
              <a:solidFill>
                <a:srgbClr val="595959"/>
              </a:solidFill>
              <a:prstDash val="solid"/>
              <a:miter lim="800000"/>
              <a:headEnd len="sm" w="sm" type="none"/>
              <a:tailEnd len="med" w="med" type="triangle"/>
            </a:ln>
          </p:spPr>
        </p:cxnSp>
        <p:cxnSp>
          <p:nvCxnSpPr>
            <p:cNvPr id="1268" name="Google Shape;1268;p73"/>
            <p:cNvCxnSpPr/>
            <p:nvPr/>
          </p:nvCxnSpPr>
          <p:spPr>
            <a:xfrm flipH="1">
              <a:off x="4924022" y="4422843"/>
              <a:ext cx="1487757" cy="982542"/>
            </a:xfrm>
            <a:prstGeom prst="bentConnector3">
              <a:avLst>
                <a:gd fmla="val 24779" name="adj1"/>
              </a:avLst>
            </a:prstGeom>
            <a:noFill/>
            <a:ln cap="flat" cmpd="sng" w="19050">
              <a:solidFill>
                <a:srgbClr val="595959"/>
              </a:solidFill>
              <a:prstDash val="dash"/>
              <a:miter lim="800000"/>
              <a:headEnd len="sm" w="sm" type="none"/>
              <a:tailEnd len="med" w="med" type="triangle"/>
            </a:ln>
          </p:spPr>
        </p:cxnSp>
        <p:cxnSp>
          <p:nvCxnSpPr>
            <p:cNvPr id="1269" name="Google Shape;1269;p73"/>
            <p:cNvCxnSpPr/>
            <p:nvPr/>
          </p:nvCxnSpPr>
          <p:spPr>
            <a:xfrm rot="10800000">
              <a:off x="5152725" y="4374924"/>
              <a:ext cx="745277" cy="0"/>
            </a:xfrm>
            <a:prstGeom prst="straightConnector1">
              <a:avLst/>
            </a:prstGeom>
            <a:noFill/>
            <a:ln cap="flat" cmpd="sng" w="19050">
              <a:solidFill>
                <a:srgbClr val="595959"/>
              </a:solidFill>
              <a:prstDash val="dash"/>
              <a:miter lim="800000"/>
              <a:headEnd len="sm" w="sm" type="none"/>
              <a:tailEnd len="med" w="med" type="triangl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276" name="Google Shape;1276;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77" name="Google Shape;1277;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Tự mở tệp và đọc</a:t>
            </a:r>
            <a:endParaRPr/>
          </a:p>
        </p:txBody>
      </p:sp>
      <p:sp>
        <p:nvSpPr>
          <p:cNvPr id="1278" name="Google Shape;1278;p7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Mở, đọc và sử dụng bộ đệm</a:t>
            </a:r>
            <a:endParaRPr sz="1400">
              <a:solidFill>
                <a:schemeClr val="dk1"/>
              </a:solidFill>
              <a:latin typeface="Arial"/>
              <a:ea typeface="Arial"/>
              <a:cs typeface="Arial"/>
              <a:sym typeface="Arial"/>
            </a:endParaRPr>
          </a:p>
        </p:txBody>
      </p:sp>
      <p:pic>
        <p:nvPicPr>
          <p:cNvPr id="1279" name="Google Shape;1279;p74"/>
          <p:cNvPicPr preferRelativeResize="0"/>
          <p:nvPr/>
        </p:nvPicPr>
        <p:blipFill rotWithShape="1">
          <a:blip r:embed="rId3">
            <a:alphaModFix/>
          </a:blip>
          <a:srcRect b="0" l="0" r="0" t="0"/>
          <a:stretch/>
        </p:blipFill>
        <p:spPr>
          <a:xfrm>
            <a:off x="567853" y="2276476"/>
            <a:ext cx="5335006" cy="36694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286" name="Google Shape;1286;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87" name="Google Shape;1287;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tra thông tin</a:t>
            </a:r>
            <a:endParaRPr/>
          </a:p>
        </p:txBody>
      </p:sp>
      <p:sp>
        <p:nvSpPr>
          <p:cNvPr id="1288" name="Google Shape;1288;p75"/>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tra thông tin tệp bằng stat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Cung cấp các hàm như isFile(), isDirectory() và isFIFO()</a:t>
            </a:r>
            <a:endParaRPr/>
          </a:p>
        </p:txBody>
      </p:sp>
      <p:pic>
        <p:nvPicPr>
          <p:cNvPr id="1289" name="Google Shape;1289;p75"/>
          <p:cNvPicPr preferRelativeResize="0"/>
          <p:nvPr/>
        </p:nvPicPr>
        <p:blipFill rotWithShape="1">
          <a:blip r:embed="rId3">
            <a:alphaModFix/>
          </a:blip>
          <a:srcRect b="0" l="0" r="0" t="0"/>
          <a:stretch/>
        </p:blipFill>
        <p:spPr>
          <a:xfrm>
            <a:off x="558800" y="2635024"/>
            <a:ext cx="5905500" cy="1829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296" name="Google Shape;1296;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97" name="Google Shape;1297;p76"/>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Màn hình kết quả.</a:t>
            </a:r>
            <a:endParaRPr/>
          </a:p>
        </p:txBody>
      </p:sp>
      <p:sp>
        <p:nvSpPr>
          <p:cNvPr id="1298" name="Google Shape;1298;p76"/>
          <p:cNvSpPr/>
          <p:nvPr/>
        </p:nvSpPr>
        <p:spPr>
          <a:xfrm>
            <a:off x="711201" y="1952625"/>
            <a:ext cx="8488362" cy="3146228"/>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dev</a:t>
            </a:r>
            <a:r>
              <a:rPr lang="en-US" sz="1300">
                <a:solidFill>
                  <a:srgbClr val="193EB0"/>
                </a:solidFill>
                <a:latin typeface="Arial"/>
                <a:ea typeface="Arial"/>
                <a:cs typeface="Arial"/>
                <a:sym typeface="Arial"/>
              </a:rPr>
              <a:t>: -</a:t>
            </a:r>
            <a:r>
              <a:rPr lang="en-US" sz="1300">
                <a:solidFill>
                  <a:srgbClr val="FF0000"/>
                </a:solidFill>
                <a:latin typeface="Arial"/>
                <a:ea typeface="Arial"/>
                <a:cs typeface="Arial"/>
                <a:sym typeface="Arial"/>
              </a:rPr>
              <a:t>55011900</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mode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33206</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nlink</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1</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uid</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0</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gid</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0</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rdev</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0</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blksize</a:t>
            </a:r>
            <a:r>
              <a:rPr lang="en-US" sz="1300">
                <a:solidFill>
                  <a:srgbClr val="193EB0"/>
                </a:solidFill>
                <a:latin typeface="Arial"/>
                <a:ea typeface="Arial"/>
                <a:cs typeface="Arial"/>
                <a:sym typeface="Arial"/>
              </a:rPr>
              <a:t>:</a:t>
            </a:r>
            <a:r>
              <a:rPr lang="en-US" sz="1300">
                <a:solidFill>
                  <a:srgbClr val="002D7A"/>
                </a:solidFill>
                <a:latin typeface="Arial"/>
                <a:ea typeface="Arial"/>
                <a:cs typeface="Arial"/>
                <a:sym typeface="Arial"/>
              </a:rPr>
              <a:t> undefined</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ino</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56013520365545000</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size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FF0000"/>
                </a:solidFill>
                <a:latin typeface="Arial"/>
                <a:ea typeface="Arial"/>
                <a:cs typeface="Arial"/>
                <a:sym typeface="Arial"/>
              </a:rPr>
              <a:t>168</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blocks</a:t>
            </a:r>
            <a:r>
              <a:rPr lang="en-US" sz="1300">
                <a:solidFill>
                  <a:srgbClr val="193EB0"/>
                </a:solidFill>
                <a:latin typeface="Arial"/>
                <a:ea typeface="Arial"/>
                <a:cs typeface="Arial"/>
                <a:sym typeface="Arial"/>
              </a:rPr>
              <a:t>:</a:t>
            </a:r>
            <a:r>
              <a:rPr lang="en-US" sz="1300">
                <a:solidFill>
                  <a:srgbClr val="002D7A"/>
                </a:solidFill>
                <a:latin typeface="Arial"/>
                <a:ea typeface="Arial"/>
                <a:cs typeface="Arial"/>
                <a:sym typeface="Arial"/>
              </a:rPr>
              <a:t> undefined</a:t>
            </a: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atime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Sun</a:t>
            </a:r>
            <a:r>
              <a:rPr lang="en-US" sz="1300">
                <a:solidFill>
                  <a:schemeClr val="dk1"/>
                </a:solidFill>
                <a:latin typeface="Arial"/>
                <a:ea typeface="Arial"/>
                <a:cs typeface="Arial"/>
                <a:sym typeface="Arial"/>
              </a:rPr>
              <a:t> May </a:t>
            </a:r>
            <a:r>
              <a:rPr lang="en-US" sz="1300">
                <a:solidFill>
                  <a:srgbClr val="FF0000"/>
                </a:solidFill>
                <a:latin typeface="Arial"/>
                <a:ea typeface="Arial"/>
                <a:cs typeface="Arial"/>
                <a:sym typeface="Arial"/>
              </a:rPr>
              <a:t>29 2019 20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50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49</a:t>
            </a: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GMT</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0900</a:t>
            </a:r>
            <a:r>
              <a:rPr lang="en-US" sz="1300">
                <a:solidFill>
                  <a:schemeClr val="dk1"/>
                </a:solidFill>
                <a:latin typeface="Arial"/>
                <a:ea typeface="Arial"/>
                <a:cs typeface="Arial"/>
                <a:sym typeface="Arial"/>
              </a:rPr>
              <a:t> (Korea Standard Time),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mtime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Sun</a:t>
            </a:r>
            <a:r>
              <a:rPr lang="en-US" sz="1300">
                <a:solidFill>
                  <a:schemeClr val="dk1"/>
                </a:solidFill>
                <a:latin typeface="Arial"/>
                <a:ea typeface="Arial"/>
                <a:cs typeface="Arial"/>
                <a:sym typeface="Arial"/>
              </a:rPr>
              <a:t> May </a:t>
            </a:r>
            <a:r>
              <a:rPr lang="en-US" sz="1300">
                <a:solidFill>
                  <a:srgbClr val="FF0000"/>
                </a:solidFill>
                <a:latin typeface="Arial"/>
                <a:ea typeface="Arial"/>
                <a:cs typeface="Arial"/>
                <a:sym typeface="Arial"/>
              </a:rPr>
              <a:t>29 2019 20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50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49</a:t>
            </a: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GMT</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0900</a:t>
            </a:r>
            <a:r>
              <a:rPr lang="en-US" sz="1300">
                <a:solidFill>
                  <a:schemeClr val="dk1"/>
                </a:solidFill>
                <a:latin typeface="Arial"/>
                <a:ea typeface="Arial"/>
                <a:cs typeface="Arial"/>
                <a:sym typeface="Arial"/>
              </a:rPr>
              <a:t> (Korea Standard Time),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ctime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Sun</a:t>
            </a:r>
            <a:r>
              <a:rPr lang="en-US" sz="1300">
                <a:solidFill>
                  <a:schemeClr val="dk1"/>
                </a:solidFill>
                <a:latin typeface="Arial"/>
                <a:ea typeface="Arial"/>
                <a:cs typeface="Arial"/>
                <a:sym typeface="Arial"/>
              </a:rPr>
              <a:t> May </a:t>
            </a:r>
            <a:r>
              <a:rPr lang="en-US" sz="1300">
                <a:solidFill>
                  <a:srgbClr val="FF0000"/>
                </a:solidFill>
                <a:latin typeface="Arial"/>
                <a:ea typeface="Arial"/>
                <a:cs typeface="Arial"/>
                <a:sym typeface="Arial"/>
              </a:rPr>
              <a:t>29 2019 20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50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49</a:t>
            </a: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GMT</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0900</a:t>
            </a:r>
            <a:r>
              <a:rPr lang="en-US" sz="1300">
                <a:solidFill>
                  <a:schemeClr val="dk1"/>
                </a:solidFill>
                <a:latin typeface="Arial"/>
                <a:ea typeface="Arial"/>
                <a:cs typeface="Arial"/>
                <a:sym typeface="Arial"/>
              </a:rPr>
              <a:t> (Korea Standard Time),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birthtime</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Sun</a:t>
            </a:r>
            <a:r>
              <a:rPr lang="en-US" sz="1300">
                <a:solidFill>
                  <a:schemeClr val="dk1"/>
                </a:solidFill>
                <a:latin typeface="Arial"/>
                <a:ea typeface="Arial"/>
                <a:cs typeface="Arial"/>
                <a:sym typeface="Arial"/>
              </a:rPr>
              <a:t> May </a:t>
            </a:r>
            <a:r>
              <a:rPr lang="en-US" sz="1300">
                <a:solidFill>
                  <a:srgbClr val="FF0000"/>
                </a:solidFill>
                <a:latin typeface="Arial"/>
                <a:ea typeface="Arial"/>
                <a:cs typeface="Arial"/>
                <a:sym typeface="Arial"/>
              </a:rPr>
              <a:t>29 2019 20</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49</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59</a:t>
            </a:r>
            <a:r>
              <a:rPr lang="en-US" sz="1300">
                <a:solidFill>
                  <a:schemeClr val="dk1"/>
                </a:solidFill>
                <a:latin typeface="Arial"/>
                <a:ea typeface="Arial"/>
                <a:cs typeface="Arial"/>
                <a:sym typeface="Arial"/>
              </a:rPr>
              <a:t> </a:t>
            </a:r>
            <a:r>
              <a:rPr lang="en-US" sz="1300">
                <a:solidFill>
                  <a:srgbClr val="002D7A"/>
                </a:solidFill>
                <a:latin typeface="Arial"/>
                <a:ea typeface="Arial"/>
                <a:cs typeface="Arial"/>
                <a:sym typeface="Arial"/>
              </a:rPr>
              <a:t>GMT</a:t>
            </a:r>
            <a:r>
              <a:rPr lang="en-US" sz="1300">
                <a:solidFill>
                  <a:srgbClr val="193EB0"/>
                </a:solidFill>
                <a:latin typeface="Arial"/>
                <a:ea typeface="Arial"/>
                <a:cs typeface="Arial"/>
                <a:sym typeface="Arial"/>
              </a:rPr>
              <a:t>+</a:t>
            </a:r>
            <a:r>
              <a:rPr lang="en-US" sz="1300">
                <a:solidFill>
                  <a:srgbClr val="FF0000"/>
                </a:solidFill>
                <a:latin typeface="Arial"/>
                <a:ea typeface="Arial"/>
                <a:cs typeface="Arial"/>
                <a:sym typeface="Arial"/>
              </a:rPr>
              <a:t>0900</a:t>
            </a:r>
            <a:r>
              <a:rPr lang="en-US" sz="1300">
                <a:solidFill>
                  <a:schemeClr val="dk1"/>
                </a:solidFill>
                <a:latin typeface="Arial"/>
                <a:ea typeface="Arial"/>
                <a:cs typeface="Arial"/>
                <a:sym typeface="Arial"/>
              </a:rPr>
              <a:t> (Korea Standard Time) }</a:t>
            </a:r>
            <a:endParaRPr/>
          </a:p>
          <a:p>
            <a:pPr indent="0" lvl="0" marL="0" marR="0" rtl="0" algn="l">
              <a:spcBef>
                <a:spcPts val="0"/>
              </a:spcBef>
              <a:spcAft>
                <a:spcPts val="0"/>
              </a:spcAft>
              <a:buNone/>
            </a:pPr>
            <a:r>
              <a:rPr lang="en-US" sz="1300">
                <a:solidFill>
                  <a:srgbClr val="193EB0"/>
                </a:solidFill>
                <a:latin typeface="Arial"/>
                <a:ea typeface="Arial"/>
                <a:cs typeface="Arial"/>
                <a:sym typeface="Arial"/>
              </a:rPr>
              <a:t>isFile</a:t>
            </a:r>
            <a:r>
              <a:rPr lang="en-US" sz="1300">
                <a:solidFill>
                  <a:schemeClr val="dk1"/>
                </a:solidFill>
                <a:latin typeface="Arial"/>
                <a:ea typeface="Arial"/>
                <a:cs typeface="Arial"/>
                <a:sym typeface="Arial"/>
              </a:rPr>
              <a:t>() </a:t>
            </a:r>
            <a:r>
              <a:rPr lang="en-US" sz="1300">
                <a:solidFill>
                  <a:srgbClr val="193EB0"/>
                </a:solidFill>
                <a:latin typeface="Arial"/>
                <a:ea typeface="Arial"/>
                <a:cs typeface="Arial"/>
                <a:sym typeface="Arial"/>
              </a:rPr>
              <a:t>:</a:t>
            </a:r>
            <a:r>
              <a:rPr lang="en-US" sz="1300">
                <a:solidFill>
                  <a:schemeClr val="dk1"/>
                </a:solidFill>
                <a:latin typeface="Arial"/>
                <a:ea typeface="Arial"/>
                <a:cs typeface="Arial"/>
                <a:sym typeface="Arial"/>
              </a:rPr>
              <a:t> true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305" name="Google Shape;1305;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06" name="Google Shape;1306;p77"/>
          <p:cNvSpPr/>
          <p:nvPr/>
        </p:nvSpPr>
        <p:spPr>
          <a:xfrm>
            <a:off x="448919" y="132452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bộ đệm</a:t>
            </a:r>
            <a:endParaRPr sz="2400">
              <a:solidFill>
                <a:srgbClr val="0C0C0C"/>
              </a:solidFill>
              <a:latin typeface="Arial"/>
              <a:ea typeface="Arial"/>
              <a:cs typeface="Arial"/>
              <a:sym typeface="Arial"/>
            </a:endParaRPr>
          </a:p>
        </p:txBody>
      </p:sp>
      <p:sp>
        <p:nvSpPr>
          <p:cNvPr id="1307" name="Google Shape;1307;p77"/>
          <p:cNvSpPr/>
          <p:nvPr/>
        </p:nvSpPr>
        <p:spPr>
          <a:xfrm>
            <a:off x="448919" y="1769722"/>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bộ đệm mới bằng phương thức 'new' và sử dụng các phương thức như 'Buffer.isBuffer ()' và 'Buffer.concat ()'.</a:t>
            </a:r>
            <a:endParaRPr/>
          </a:p>
        </p:txBody>
      </p:sp>
      <p:pic>
        <p:nvPicPr>
          <p:cNvPr id="1308" name="Google Shape;1308;p77"/>
          <p:cNvPicPr preferRelativeResize="0"/>
          <p:nvPr/>
        </p:nvPicPr>
        <p:blipFill rotWithShape="1">
          <a:blip r:embed="rId3">
            <a:alphaModFix/>
          </a:blip>
          <a:srcRect b="0" l="0" r="0" t="0"/>
          <a:stretch/>
        </p:blipFill>
        <p:spPr>
          <a:xfrm>
            <a:off x="580388" y="2276475"/>
            <a:ext cx="5059921" cy="393207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315" name="Google Shape;1315;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16" name="Google Shape;1316;p78"/>
          <p:cNvSpPr/>
          <p:nvPr/>
        </p:nvSpPr>
        <p:spPr>
          <a:xfrm>
            <a:off x="567853" y="1305836"/>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bộ đệm mới bằng phương thức 'new' và sử dụng các phương thức như 'Buffer.isBuffer () và Buffer.concat ()'.</a:t>
            </a:r>
            <a:endParaRPr/>
          </a:p>
        </p:txBody>
      </p:sp>
      <p:pic>
        <p:nvPicPr>
          <p:cNvPr id="1317" name="Google Shape;1317;p78"/>
          <p:cNvPicPr preferRelativeResize="0"/>
          <p:nvPr/>
        </p:nvPicPr>
        <p:blipFill rotWithShape="1">
          <a:blip r:embed="rId3">
            <a:alphaModFix/>
          </a:blip>
          <a:srcRect b="0" l="0" r="0" t="0"/>
          <a:stretch/>
        </p:blipFill>
        <p:spPr>
          <a:xfrm>
            <a:off x="567853" y="1864963"/>
            <a:ext cx="7000875" cy="2400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324" name="Google Shape;1324;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25" name="Google Shape;1325;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Đọc các tệp và ghi vào luồng</a:t>
            </a:r>
            <a:endParaRPr sz="2400">
              <a:solidFill>
                <a:srgbClr val="0C0C0C"/>
              </a:solidFill>
              <a:latin typeface="Arial"/>
              <a:ea typeface="Arial"/>
              <a:cs typeface="Arial"/>
              <a:sym typeface="Arial"/>
            </a:endParaRPr>
          </a:p>
        </p:txBody>
      </p:sp>
      <p:sp>
        <p:nvSpPr>
          <p:cNvPr id="1326" name="Google Shape;1326;p7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Mở để đọc bằng 'createReadStream', Mở để ghi bằng 'createWriteStream'</a:t>
            </a:r>
            <a:endParaRPr/>
          </a:p>
        </p:txBody>
      </p:sp>
      <p:pic>
        <p:nvPicPr>
          <p:cNvPr id="1327" name="Google Shape;1327;p79"/>
          <p:cNvPicPr preferRelativeResize="0"/>
          <p:nvPr/>
        </p:nvPicPr>
        <p:blipFill rotWithShape="1">
          <a:blip r:embed="rId3">
            <a:alphaModFix/>
          </a:blip>
          <a:srcRect b="0" l="0" r="0" t="0"/>
          <a:stretch/>
        </p:blipFill>
        <p:spPr>
          <a:xfrm>
            <a:off x="558801" y="2276476"/>
            <a:ext cx="3924300" cy="2774904"/>
          </a:xfrm>
          <a:prstGeom prst="rect">
            <a:avLst/>
          </a:prstGeom>
          <a:noFill/>
          <a:ln>
            <a:noFill/>
          </a:ln>
        </p:spPr>
      </p:pic>
      <p:pic>
        <p:nvPicPr>
          <p:cNvPr id="1328" name="Google Shape;1328;p79"/>
          <p:cNvPicPr preferRelativeResize="0"/>
          <p:nvPr/>
        </p:nvPicPr>
        <p:blipFill rotWithShape="1">
          <a:blip r:embed="rId4">
            <a:alphaModFix/>
          </a:blip>
          <a:srcRect b="0" l="0" r="0" t="0"/>
          <a:stretch/>
        </p:blipFill>
        <p:spPr>
          <a:xfrm>
            <a:off x="4627564" y="2276476"/>
            <a:ext cx="4572000" cy="15343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291" name="Google Shape;291;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92" name="Google Shape;292;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Đồng bộ và Không đồng bộ, so sánh mẫu code</a:t>
            </a:r>
            <a:endParaRPr/>
          </a:p>
        </p:txBody>
      </p:sp>
      <p:sp>
        <p:nvSpPr>
          <p:cNvPr id="293" name="Google Shape;293;p8"/>
          <p:cNvSpPr/>
          <p:nvPr/>
        </p:nvSpPr>
        <p:spPr>
          <a:xfrm>
            <a:off x="580388" y="1944537"/>
            <a:ext cx="8619175" cy="9900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đồng bộ đọc nội dung của tệp và trả về dưới dạng giá trị kết quả của hàm. Chờ đến khi kết quả được trả về.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không đồng bộ đọc nội dung tệp và trả về dưới dạng hàm Callback. Lệnh thực thi tiếp theo sẽ được tiến hành ngay sau khi tệp bắt đầu được đọc</a:t>
            </a:r>
            <a:endParaRPr/>
          </a:p>
        </p:txBody>
      </p:sp>
      <p:grpSp>
        <p:nvGrpSpPr>
          <p:cNvPr id="294" name="Google Shape;294;p8"/>
          <p:cNvGrpSpPr/>
          <p:nvPr/>
        </p:nvGrpSpPr>
        <p:grpSpPr>
          <a:xfrm>
            <a:off x="2252700" y="3284004"/>
            <a:ext cx="5296960" cy="2211188"/>
            <a:chOff x="2252700" y="3284004"/>
            <a:chExt cx="5296960" cy="2211188"/>
          </a:xfrm>
        </p:grpSpPr>
        <p:pic>
          <p:nvPicPr>
            <p:cNvPr descr="EMB000039540028" id="295" name="Google Shape;295;p8"/>
            <p:cNvPicPr preferRelativeResize="0"/>
            <p:nvPr/>
          </p:nvPicPr>
          <p:blipFill rotWithShape="1">
            <a:blip r:embed="rId3">
              <a:alphaModFix/>
            </a:blip>
            <a:srcRect b="20160" l="4878" r="58569" t="30227"/>
            <a:stretch/>
          </p:blipFill>
          <p:spPr>
            <a:xfrm>
              <a:off x="2390531" y="3912968"/>
              <a:ext cx="2074985" cy="1262592"/>
            </a:xfrm>
            <a:prstGeom prst="rect">
              <a:avLst/>
            </a:prstGeom>
            <a:noFill/>
            <a:ln>
              <a:noFill/>
            </a:ln>
          </p:spPr>
        </p:pic>
        <p:grpSp>
          <p:nvGrpSpPr>
            <p:cNvPr id="296" name="Google Shape;296;p8"/>
            <p:cNvGrpSpPr/>
            <p:nvPr/>
          </p:nvGrpSpPr>
          <p:grpSpPr>
            <a:xfrm>
              <a:off x="2252700" y="3284004"/>
              <a:ext cx="5022117" cy="1486368"/>
              <a:chOff x="2252700" y="3820335"/>
              <a:chExt cx="5022117" cy="1486368"/>
            </a:xfrm>
          </p:grpSpPr>
          <p:sp>
            <p:nvSpPr>
              <p:cNvPr id="297" name="Google Shape;297;p8"/>
              <p:cNvSpPr/>
              <p:nvPr/>
            </p:nvSpPr>
            <p:spPr>
              <a:xfrm>
                <a:off x="2252700" y="3820335"/>
                <a:ext cx="1648761" cy="22282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400"/>
                  <a:buFont typeface="Arial"/>
                  <a:buNone/>
                </a:pPr>
                <a:r>
                  <a:rPr i="0" lang="en-US" sz="1400" u="none" cap="none" strike="noStrike">
                    <a:solidFill>
                      <a:srgbClr val="262626"/>
                    </a:solidFill>
                    <a:latin typeface="Arial"/>
                    <a:ea typeface="Arial"/>
                    <a:cs typeface="Arial"/>
                    <a:sym typeface="Arial"/>
                  </a:rPr>
                  <a:t>Phương thức chặn</a:t>
                </a:r>
                <a:endParaRPr/>
              </a:p>
            </p:txBody>
          </p:sp>
          <p:sp>
            <p:nvSpPr>
              <p:cNvPr id="298" name="Google Shape;298;p8"/>
              <p:cNvSpPr/>
              <p:nvPr/>
            </p:nvSpPr>
            <p:spPr>
              <a:xfrm>
                <a:off x="5313040" y="3832009"/>
                <a:ext cx="1961777" cy="19948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400"/>
                  <a:buFont typeface="Arial"/>
                  <a:buNone/>
                </a:pPr>
                <a:r>
                  <a:rPr i="0" lang="en-US" sz="1400" u="none" cap="none" strike="noStrike">
                    <a:solidFill>
                      <a:srgbClr val="262626"/>
                    </a:solidFill>
                    <a:latin typeface="Arial"/>
                    <a:ea typeface="Arial"/>
                    <a:cs typeface="Arial"/>
                    <a:sym typeface="Arial"/>
                  </a:rPr>
                  <a:t>Phương thức không chặn</a:t>
                </a:r>
                <a:endParaRPr/>
              </a:p>
            </p:txBody>
          </p:sp>
          <p:grpSp>
            <p:nvGrpSpPr>
              <p:cNvPr id="299" name="Google Shape;299;p8"/>
              <p:cNvGrpSpPr/>
              <p:nvPr/>
            </p:nvGrpSpPr>
            <p:grpSpPr>
              <a:xfrm>
                <a:off x="2428875" y="4799238"/>
                <a:ext cx="1995488" cy="250824"/>
                <a:chOff x="2428875" y="4799238"/>
                <a:chExt cx="1995488" cy="250824"/>
              </a:xfrm>
            </p:grpSpPr>
            <p:sp>
              <p:nvSpPr>
                <p:cNvPr id="300" name="Google Shape;300;p8"/>
                <p:cNvSpPr/>
                <p:nvPr/>
              </p:nvSpPr>
              <p:spPr>
                <a:xfrm>
                  <a:off x="2428875" y="4799238"/>
                  <a:ext cx="1995488" cy="250824"/>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1" name="Google Shape;301;p8"/>
                <p:cNvSpPr/>
                <p:nvPr/>
              </p:nvSpPr>
              <p:spPr>
                <a:xfrm>
                  <a:off x="3015426" y="4813236"/>
                  <a:ext cx="822386" cy="2228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Arial"/>
                      <a:ea typeface="Arial"/>
                      <a:cs typeface="Arial"/>
                      <a:sym typeface="Arial"/>
                    </a:rPr>
                    <a:t>Chờ</a:t>
                  </a:r>
                  <a:endParaRPr i="0" sz="1400" u="none" cap="none" strike="noStrike">
                    <a:solidFill>
                      <a:srgbClr val="FFFFFF"/>
                    </a:solidFill>
                    <a:latin typeface="Arial"/>
                    <a:ea typeface="Arial"/>
                    <a:cs typeface="Arial"/>
                    <a:sym typeface="Arial"/>
                  </a:endParaRPr>
                </a:p>
              </p:txBody>
            </p:sp>
          </p:grpSp>
          <p:sp>
            <p:nvSpPr>
              <p:cNvPr id="302" name="Google Shape;302;p8"/>
              <p:cNvSpPr/>
              <p:nvPr/>
            </p:nvSpPr>
            <p:spPr>
              <a:xfrm>
                <a:off x="4655914" y="5104345"/>
                <a:ext cx="611950" cy="20235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1200"/>
                  <a:buFont typeface="Arial"/>
                  <a:buNone/>
                </a:pPr>
                <a:r>
                  <a:rPr i="0" lang="en-US" sz="1200" u="none" cap="none" strike="noStrike">
                    <a:solidFill>
                      <a:srgbClr val="262626"/>
                    </a:solidFill>
                    <a:latin typeface="Arial"/>
                    <a:ea typeface="Arial"/>
                    <a:cs typeface="Arial"/>
                    <a:sym typeface="Arial"/>
                  </a:rPr>
                  <a:t>a.txt</a:t>
                </a:r>
                <a:endParaRPr i="0" sz="1200" u="none" cap="none" strike="noStrike">
                  <a:solidFill>
                    <a:srgbClr val="262626"/>
                  </a:solidFill>
                  <a:latin typeface="Arial"/>
                  <a:ea typeface="Arial"/>
                  <a:cs typeface="Arial"/>
                  <a:sym typeface="Arial"/>
                </a:endParaRPr>
              </a:p>
            </p:txBody>
          </p:sp>
        </p:grpSp>
        <p:sp>
          <p:nvSpPr>
            <p:cNvPr id="303" name="Google Shape;303;p8"/>
            <p:cNvSpPr/>
            <p:nvPr/>
          </p:nvSpPr>
          <p:spPr>
            <a:xfrm>
              <a:off x="2347546" y="3593336"/>
              <a:ext cx="2135554" cy="1901856"/>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EMB000039540028" id="304" name="Google Shape;304;p8"/>
            <p:cNvPicPr preferRelativeResize="0"/>
            <p:nvPr/>
          </p:nvPicPr>
          <p:blipFill rotWithShape="1">
            <a:blip r:embed="rId3">
              <a:alphaModFix/>
            </a:blip>
            <a:srcRect b="18961" l="58987" r="5234" t="30227"/>
            <a:stretch/>
          </p:blipFill>
          <p:spPr>
            <a:xfrm>
              <a:off x="5466372" y="3882434"/>
              <a:ext cx="2031023" cy="1293125"/>
            </a:xfrm>
            <a:prstGeom prst="rect">
              <a:avLst/>
            </a:prstGeom>
            <a:noFill/>
            <a:ln>
              <a:noFill/>
            </a:ln>
          </p:spPr>
        </p:pic>
        <p:sp>
          <p:nvSpPr>
            <p:cNvPr id="305" name="Google Shape;305;p8"/>
            <p:cNvSpPr/>
            <p:nvPr/>
          </p:nvSpPr>
          <p:spPr>
            <a:xfrm>
              <a:off x="5414106" y="3593336"/>
              <a:ext cx="2135554" cy="1901856"/>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C:\Users\USER\Downloads\document.png" id="306" name="Google Shape;306;p8"/>
            <p:cNvPicPr preferRelativeResize="0"/>
            <p:nvPr/>
          </p:nvPicPr>
          <p:blipFill rotWithShape="1">
            <a:blip r:embed="rId4">
              <a:alphaModFix/>
            </a:blip>
            <a:srcRect b="0" l="0" r="0" t="0"/>
            <a:stretch/>
          </p:blipFill>
          <p:spPr>
            <a:xfrm>
              <a:off x="4610738" y="3865712"/>
              <a:ext cx="702302" cy="702302"/>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335" name="Google Shape;1335;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36" name="Google Shape;1336;p80"/>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Đọc và phản hồi với nội dung tệp được yêu cầu </a:t>
            </a:r>
            <a:endParaRPr/>
          </a:p>
          <a:p>
            <a:pPr indent="0" lvl="0" marL="0" marR="0" rtl="0" algn="l">
              <a:spcBef>
                <a:spcPts val="0"/>
              </a:spcBef>
              <a:spcAft>
                <a:spcPts val="0"/>
              </a:spcAft>
              <a:buNone/>
            </a:pPr>
            <a:r>
              <a:rPr lang="en-US" sz="2400">
                <a:solidFill>
                  <a:srgbClr val="0C0C0C"/>
                </a:solidFill>
                <a:latin typeface="Arial"/>
                <a:ea typeface="Arial"/>
                <a:cs typeface="Arial"/>
                <a:sym typeface="Arial"/>
              </a:rPr>
              <a:t>từ mô-đun “http”</a:t>
            </a:r>
            <a:endParaRPr/>
          </a:p>
        </p:txBody>
      </p:sp>
      <p:sp>
        <p:nvSpPr>
          <p:cNvPr id="1337" name="Google Shape;1337;p80"/>
          <p:cNvSpPr/>
          <p:nvPr/>
        </p:nvSpPr>
        <p:spPr>
          <a:xfrm>
            <a:off x="580388" y="228248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tệp theo luồng và kết nối dữ liệu với một 'pipe' (đường ống).</a:t>
            </a:r>
            <a:endParaRPr/>
          </a:p>
        </p:txBody>
      </p:sp>
      <p:pic>
        <p:nvPicPr>
          <p:cNvPr id="1338" name="Google Shape;1338;p80"/>
          <p:cNvPicPr preferRelativeResize="0"/>
          <p:nvPr/>
        </p:nvPicPr>
        <p:blipFill rotWithShape="1">
          <a:blip r:embed="rId3">
            <a:alphaModFix/>
          </a:blip>
          <a:srcRect b="0" l="0" r="0" t="0"/>
          <a:stretch/>
        </p:blipFill>
        <p:spPr>
          <a:xfrm>
            <a:off x="558800" y="2666649"/>
            <a:ext cx="5153937" cy="2267732"/>
          </a:xfrm>
          <a:prstGeom prst="rect">
            <a:avLst/>
          </a:prstGeom>
          <a:noFill/>
          <a:ln>
            <a:noFill/>
          </a:ln>
        </p:spPr>
      </p:pic>
      <p:grpSp>
        <p:nvGrpSpPr>
          <p:cNvPr id="1339" name="Google Shape;1339;p80"/>
          <p:cNvGrpSpPr/>
          <p:nvPr/>
        </p:nvGrpSpPr>
        <p:grpSpPr>
          <a:xfrm>
            <a:off x="6470294" y="2562649"/>
            <a:ext cx="2204167" cy="3487972"/>
            <a:chOff x="6081805" y="2555414"/>
            <a:chExt cx="2204167" cy="3487972"/>
          </a:xfrm>
        </p:grpSpPr>
        <p:sp>
          <p:nvSpPr>
            <p:cNvPr id="1340" name="Google Shape;1340;p80"/>
            <p:cNvSpPr/>
            <p:nvPr/>
          </p:nvSpPr>
          <p:spPr>
            <a:xfrm>
              <a:off x="7154708" y="3023994"/>
              <a:ext cx="501056" cy="754336"/>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1" name="Google Shape;1341;p80"/>
            <p:cNvSpPr txBox="1"/>
            <p:nvPr/>
          </p:nvSpPr>
          <p:spPr>
            <a:xfrm>
              <a:off x="6721484" y="2555414"/>
              <a:ext cx="13675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Máy khách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(Trình duyệt web)</a:t>
              </a:r>
              <a:endParaRPr/>
            </a:p>
          </p:txBody>
        </p:sp>
        <p:grpSp>
          <p:nvGrpSpPr>
            <p:cNvPr id="1342" name="Google Shape;1342;p80"/>
            <p:cNvGrpSpPr/>
            <p:nvPr/>
          </p:nvGrpSpPr>
          <p:grpSpPr>
            <a:xfrm>
              <a:off x="6313035" y="4370095"/>
              <a:ext cx="479823" cy="471847"/>
              <a:chOff x="6385434" y="4270811"/>
              <a:chExt cx="548719" cy="539598"/>
            </a:xfrm>
          </p:grpSpPr>
          <p:sp>
            <p:nvSpPr>
              <p:cNvPr id="1343" name="Google Shape;1343;p80"/>
              <p:cNvSpPr/>
              <p:nvPr/>
            </p:nvSpPr>
            <p:spPr>
              <a:xfrm>
                <a:off x="6394555" y="4270811"/>
                <a:ext cx="539598" cy="539598"/>
              </a:xfrm>
              <a:prstGeom prst="ellipse">
                <a:avLst/>
              </a:prstGeom>
              <a:solidFill>
                <a:srgbClr val="EDEDED"/>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44" name="Google Shape;1344;p80"/>
              <p:cNvPicPr preferRelativeResize="0"/>
              <p:nvPr/>
            </p:nvPicPr>
            <p:blipFill rotWithShape="1">
              <a:blip r:embed="rId4">
                <a:alphaModFix/>
              </a:blip>
              <a:srcRect b="0" l="0" r="0" t="0"/>
              <a:stretch/>
            </p:blipFill>
            <p:spPr>
              <a:xfrm>
                <a:off x="6385434" y="4328658"/>
                <a:ext cx="548719" cy="423903"/>
              </a:xfrm>
              <a:prstGeom prst="rect">
                <a:avLst/>
              </a:prstGeom>
              <a:noFill/>
              <a:ln>
                <a:noFill/>
              </a:ln>
            </p:spPr>
          </p:pic>
        </p:grpSp>
        <p:sp>
          <p:nvSpPr>
            <p:cNvPr id="1345" name="Google Shape;1345;p80"/>
            <p:cNvSpPr txBox="1"/>
            <p:nvPr/>
          </p:nvSpPr>
          <p:spPr>
            <a:xfrm>
              <a:off x="6103032" y="4121408"/>
              <a:ext cx="113179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Máy chủ web</a:t>
              </a:r>
              <a:endParaRPr sz="1200">
                <a:solidFill>
                  <a:schemeClr val="dk1"/>
                </a:solidFill>
                <a:latin typeface="Arial"/>
                <a:ea typeface="Arial"/>
                <a:cs typeface="Arial"/>
                <a:sym typeface="Arial"/>
              </a:endParaRPr>
            </a:p>
          </p:txBody>
        </p:sp>
        <p:sp>
          <p:nvSpPr>
            <p:cNvPr id="1346" name="Google Shape;1346;p80"/>
            <p:cNvSpPr/>
            <p:nvPr/>
          </p:nvSpPr>
          <p:spPr>
            <a:xfrm>
              <a:off x="6081805" y="4045399"/>
              <a:ext cx="1761657" cy="910633"/>
            </a:xfrm>
            <a:prstGeom prst="rect">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7" name="Google Shape;1347;p80"/>
            <p:cNvSpPr txBox="1"/>
            <p:nvPr/>
          </p:nvSpPr>
          <p:spPr>
            <a:xfrm>
              <a:off x="6999711" y="4235211"/>
              <a:ext cx="80918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Đang ghi</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luồng</a:t>
              </a:r>
              <a:endParaRPr sz="1400">
                <a:solidFill>
                  <a:schemeClr val="dk1"/>
                </a:solidFill>
                <a:latin typeface="Arial"/>
                <a:ea typeface="Arial"/>
                <a:cs typeface="Arial"/>
                <a:sym typeface="Arial"/>
              </a:endParaRPr>
            </a:p>
          </p:txBody>
        </p:sp>
        <p:cxnSp>
          <p:nvCxnSpPr>
            <p:cNvPr id="1348" name="Google Shape;1348;p80"/>
            <p:cNvCxnSpPr>
              <a:stCxn id="1347" idx="0"/>
              <a:endCxn id="1340" idx="2"/>
            </p:cNvCxnSpPr>
            <p:nvPr/>
          </p:nvCxnSpPr>
          <p:spPr>
            <a:xfrm flipH="1" rot="10800000">
              <a:off x="7404305" y="3778311"/>
              <a:ext cx="900" cy="456900"/>
            </a:xfrm>
            <a:prstGeom prst="straightConnector1">
              <a:avLst/>
            </a:prstGeom>
            <a:noFill/>
            <a:ln cap="flat" cmpd="sng" w="28575">
              <a:solidFill>
                <a:srgbClr val="193EB0"/>
              </a:solidFill>
              <a:prstDash val="solid"/>
              <a:miter lim="800000"/>
              <a:headEnd len="sm" w="sm" type="none"/>
              <a:tailEnd len="med" w="med" type="triangle"/>
            </a:ln>
          </p:spPr>
        </p:cxnSp>
        <p:sp>
          <p:nvSpPr>
            <p:cNvPr id="1349" name="Google Shape;1349;p80"/>
            <p:cNvSpPr/>
            <p:nvPr/>
          </p:nvSpPr>
          <p:spPr>
            <a:xfrm>
              <a:off x="6081805" y="5217470"/>
              <a:ext cx="560087" cy="825916"/>
            </a:xfrm>
            <a:prstGeom prst="rect">
              <a:avLst/>
            </a:prstGeom>
            <a:noFill/>
            <a:ln cap="flat" cmpd="sng" w="1270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Tệp</a:t>
              </a:r>
              <a:endParaRPr sz="1400">
                <a:solidFill>
                  <a:srgbClr val="193EB0"/>
                </a:solidFill>
                <a:latin typeface="Arial"/>
                <a:ea typeface="Arial"/>
                <a:cs typeface="Arial"/>
                <a:sym typeface="Arial"/>
              </a:endParaRPr>
            </a:p>
          </p:txBody>
        </p:sp>
        <p:sp>
          <p:nvSpPr>
            <p:cNvPr id="1350" name="Google Shape;1350;p80"/>
            <p:cNvSpPr/>
            <p:nvPr/>
          </p:nvSpPr>
          <p:spPr>
            <a:xfrm>
              <a:off x="6978093" y="5388387"/>
              <a:ext cx="865370" cy="484083"/>
            </a:xfrm>
            <a:prstGeom prst="rect">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Đọc luồng</a:t>
              </a:r>
              <a:endParaRPr sz="1400">
                <a:solidFill>
                  <a:schemeClr val="dk1"/>
                </a:solidFill>
                <a:latin typeface="Arial"/>
                <a:ea typeface="Arial"/>
                <a:cs typeface="Arial"/>
                <a:sym typeface="Arial"/>
              </a:endParaRPr>
            </a:p>
          </p:txBody>
        </p:sp>
        <p:cxnSp>
          <p:nvCxnSpPr>
            <p:cNvPr id="1351" name="Google Shape;1351;p80"/>
            <p:cNvCxnSpPr/>
            <p:nvPr/>
          </p:nvCxnSpPr>
          <p:spPr>
            <a:xfrm>
              <a:off x="6641892" y="5630428"/>
              <a:ext cx="336201" cy="1"/>
            </a:xfrm>
            <a:prstGeom prst="straightConnector1">
              <a:avLst/>
            </a:prstGeom>
            <a:noFill/>
            <a:ln cap="flat" cmpd="sng" w="28575">
              <a:solidFill>
                <a:srgbClr val="193EB0"/>
              </a:solidFill>
              <a:prstDash val="solid"/>
              <a:miter lim="800000"/>
              <a:headEnd len="sm" w="sm" type="none"/>
              <a:tailEnd len="med" w="med" type="triangle"/>
            </a:ln>
          </p:spPr>
        </p:cxnSp>
        <p:cxnSp>
          <p:nvCxnSpPr>
            <p:cNvPr id="1352" name="Google Shape;1352;p80"/>
            <p:cNvCxnSpPr>
              <a:stCxn id="1350" idx="0"/>
              <a:endCxn id="1347" idx="2"/>
            </p:cNvCxnSpPr>
            <p:nvPr/>
          </p:nvCxnSpPr>
          <p:spPr>
            <a:xfrm rot="10800000">
              <a:off x="7404178" y="4973787"/>
              <a:ext cx="6600" cy="414600"/>
            </a:xfrm>
            <a:prstGeom prst="straightConnector1">
              <a:avLst/>
            </a:prstGeom>
            <a:noFill/>
            <a:ln cap="flat" cmpd="sng" w="28575">
              <a:solidFill>
                <a:srgbClr val="FF0000"/>
              </a:solidFill>
              <a:prstDash val="dash"/>
              <a:miter lim="800000"/>
              <a:headEnd len="sm" w="sm" type="none"/>
              <a:tailEnd len="med" w="med" type="triangle"/>
            </a:ln>
          </p:spPr>
        </p:cxnSp>
        <p:sp>
          <p:nvSpPr>
            <p:cNvPr id="1353" name="Google Shape;1353;p80"/>
            <p:cNvSpPr/>
            <p:nvPr/>
          </p:nvSpPr>
          <p:spPr>
            <a:xfrm>
              <a:off x="7420602" y="4985405"/>
              <a:ext cx="865370" cy="37992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pipe()</a:t>
              </a:r>
              <a:endParaRPr sz="1400">
                <a:solidFill>
                  <a:srgbClr val="FF0000"/>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Sử dụng tệp</a:t>
            </a:r>
            <a:endParaRPr sz="1800">
              <a:solidFill>
                <a:schemeClr val="lt1"/>
              </a:solidFill>
              <a:latin typeface="Arial"/>
              <a:ea typeface="Arial"/>
              <a:cs typeface="Arial"/>
              <a:sym typeface="Arial"/>
            </a:endParaRPr>
          </a:p>
        </p:txBody>
      </p:sp>
      <p:sp>
        <p:nvSpPr>
          <p:cNvPr id="1360" name="Google Shape;1360;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61" name="Google Shape;1361;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và xóa thư mục mới</a:t>
            </a:r>
            <a:endParaRPr/>
          </a:p>
        </p:txBody>
      </p:sp>
      <p:sp>
        <p:nvSpPr>
          <p:cNvPr id="1362" name="Google Shape;1362;p81"/>
          <p:cNvSpPr/>
          <p:nvPr/>
        </p:nvSpPr>
        <p:spPr>
          <a:xfrm>
            <a:off x="580388" y="184782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thư mục bằng phương thức 'mkdir' và xóa thư mục bằng phương thức “rmdir”.</a:t>
            </a:r>
            <a:endParaRPr/>
          </a:p>
        </p:txBody>
      </p:sp>
      <p:pic>
        <p:nvPicPr>
          <p:cNvPr id="1363" name="Google Shape;1363;p81"/>
          <p:cNvPicPr preferRelativeResize="0"/>
          <p:nvPr/>
        </p:nvPicPr>
        <p:blipFill rotWithShape="1">
          <a:blip r:embed="rId3">
            <a:alphaModFix/>
          </a:blip>
          <a:srcRect b="0" l="0" r="0" t="0"/>
          <a:stretch/>
        </p:blipFill>
        <p:spPr>
          <a:xfrm>
            <a:off x="558799" y="2170429"/>
            <a:ext cx="5297685" cy="2075854"/>
          </a:xfrm>
          <a:prstGeom prst="rect">
            <a:avLst/>
          </a:prstGeom>
          <a:noFill/>
          <a:ln>
            <a:noFill/>
          </a:ln>
        </p:spPr>
      </p:pic>
      <p:pic>
        <p:nvPicPr>
          <p:cNvPr id="1364" name="Google Shape;1364;p81"/>
          <p:cNvPicPr preferRelativeResize="0"/>
          <p:nvPr/>
        </p:nvPicPr>
        <p:blipFill rotWithShape="1">
          <a:blip r:embed="rId4">
            <a:alphaModFix/>
          </a:blip>
          <a:srcRect b="0" l="0" r="0" t="0"/>
          <a:stretch/>
        </p:blipFill>
        <p:spPr>
          <a:xfrm>
            <a:off x="558800" y="4349771"/>
            <a:ext cx="5297685" cy="180193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2"/>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Duy trì tệp Log</a:t>
            </a:r>
            <a:endParaRPr sz="3600">
              <a:solidFill>
                <a:schemeClr val="dk1"/>
              </a:solidFill>
              <a:latin typeface="Arial"/>
              <a:ea typeface="Arial"/>
              <a:cs typeface="Arial"/>
              <a:sym typeface="Arial"/>
            </a:endParaRPr>
          </a:p>
        </p:txBody>
      </p:sp>
      <p:sp>
        <p:nvSpPr>
          <p:cNvPr id="1370" name="Google Shape;1370;p8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371" name="Google Shape;1371;p82"/>
          <p:cNvSpPr/>
          <p:nvPr/>
        </p:nvSpPr>
        <p:spPr>
          <a:xfrm>
            <a:off x="1054112" y="4003778"/>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Chuỗi địa chỉ và tham số truy vấn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Tìm hiểu về Sự kiện</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Sử dụng Tệp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Duy trì tệp Log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Duy trì tệp Log</a:t>
            </a:r>
            <a:endParaRPr/>
          </a:p>
        </p:txBody>
      </p:sp>
      <p:sp>
        <p:nvSpPr>
          <p:cNvPr id="1378" name="Google Shape;1378;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79" name="Google Shape;1379;p8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Ghi log bằng mô-đun “winston”</a:t>
            </a:r>
            <a:endParaRPr/>
          </a:p>
        </p:txBody>
      </p:sp>
      <p:sp>
        <p:nvSpPr>
          <p:cNvPr id="1380" name="Google Shape;1380;p83"/>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vài mô-đun có thể giúp bạn ghi log.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Bạn nên ghi log theo ngày.</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Có nhiều cài đặt khác có thể thực thi được trong mô-đun 'winston'.</a:t>
            </a:r>
            <a:endParaRPr/>
          </a:p>
        </p:txBody>
      </p:sp>
      <p:pic>
        <p:nvPicPr>
          <p:cNvPr id="1381" name="Google Shape;1381;p83"/>
          <p:cNvPicPr preferRelativeResize="0"/>
          <p:nvPr/>
        </p:nvPicPr>
        <p:blipFill rotWithShape="1">
          <a:blip r:embed="rId3">
            <a:alphaModFix/>
          </a:blip>
          <a:srcRect b="0" l="0" r="0" t="0"/>
          <a:stretch/>
        </p:blipFill>
        <p:spPr>
          <a:xfrm>
            <a:off x="558801" y="2971668"/>
            <a:ext cx="6249406" cy="220877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Duy trì tệp Log</a:t>
            </a:r>
            <a:endParaRPr/>
          </a:p>
        </p:txBody>
      </p:sp>
      <p:sp>
        <p:nvSpPr>
          <p:cNvPr id="1388" name="Google Shape;1388;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89" name="Google Shape;1389;p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hình mô-đun 'winston'</a:t>
            </a:r>
            <a:endParaRPr/>
          </a:p>
        </p:txBody>
      </p:sp>
      <p:sp>
        <p:nvSpPr>
          <p:cNvPr id="1390" name="Google Shape;1390;p8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Bạn có thể thực hiện các cài đặt khác nhau, bao gồm cả vị trí các tệp log không thay đổi.</a:t>
            </a:r>
            <a:endParaRPr/>
          </a:p>
        </p:txBody>
      </p:sp>
      <p:pic>
        <p:nvPicPr>
          <p:cNvPr id="1391" name="Google Shape;1391;p84"/>
          <p:cNvPicPr preferRelativeResize="0"/>
          <p:nvPr/>
        </p:nvPicPr>
        <p:blipFill rotWithShape="1">
          <a:blip r:embed="rId3">
            <a:alphaModFix/>
          </a:blip>
          <a:srcRect b="0" l="0" r="0" t="0"/>
          <a:stretch/>
        </p:blipFill>
        <p:spPr>
          <a:xfrm>
            <a:off x="558799" y="2276474"/>
            <a:ext cx="4220231" cy="3753132"/>
          </a:xfrm>
          <a:prstGeom prst="rect">
            <a:avLst/>
          </a:prstGeom>
          <a:noFill/>
          <a:ln>
            <a:noFill/>
          </a:ln>
        </p:spPr>
      </p:pic>
      <p:pic>
        <p:nvPicPr>
          <p:cNvPr id="1392" name="Google Shape;1392;p84"/>
          <p:cNvPicPr preferRelativeResize="0"/>
          <p:nvPr/>
        </p:nvPicPr>
        <p:blipFill rotWithShape="1">
          <a:blip r:embed="rId4">
            <a:alphaModFix/>
          </a:blip>
          <a:srcRect b="0" l="0" r="0" t="0"/>
          <a:stretch/>
        </p:blipFill>
        <p:spPr>
          <a:xfrm>
            <a:off x="4880666" y="2276475"/>
            <a:ext cx="4318896" cy="37531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Duy trì tệp Log</a:t>
            </a:r>
            <a:endParaRPr/>
          </a:p>
        </p:txBody>
      </p:sp>
      <p:sp>
        <p:nvSpPr>
          <p:cNvPr id="1399" name="Google Shape;1399;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00" name="Google Shape;1400;p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mô-đun winston</a:t>
            </a:r>
            <a:endParaRPr sz="2400">
              <a:solidFill>
                <a:srgbClr val="0C0C0C"/>
              </a:solidFill>
              <a:latin typeface="Arial"/>
              <a:ea typeface="Arial"/>
              <a:cs typeface="Arial"/>
              <a:sym typeface="Arial"/>
            </a:endParaRPr>
          </a:p>
        </p:txBody>
      </p:sp>
      <p:sp>
        <p:nvSpPr>
          <p:cNvPr id="1401" name="Google Shape;1401;p8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Trong một đoạn mã sao chép tệp, ghi log bằng phương thức 'logger.info ()'.</a:t>
            </a:r>
            <a:endParaRPr/>
          </a:p>
        </p:txBody>
      </p:sp>
      <p:pic>
        <p:nvPicPr>
          <p:cNvPr id="1402" name="Google Shape;1402;p85"/>
          <p:cNvPicPr preferRelativeResize="0"/>
          <p:nvPr/>
        </p:nvPicPr>
        <p:blipFill rotWithShape="1">
          <a:blip r:embed="rId3">
            <a:alphaModFix/>
          </a:blip>
          <a:srcRect b="0" l="0" r="0" t="0"/>
          <a:stretch/>
        </p:blipFill>
        <p:spPr>
          <a:xfrm>
            <a:off x="571335" y="2276476"/>
            <a:ext cx="5892965" cy="385871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Duy trì tệp Log</a:t>
            </a:r>
            <a:endParaRPr/>
          </a:p>
        </p:txBody>
      </p:sp>
      <p:sp>
        <p:nvSpPr>
          <p:cNvPr id="1409" name="Google Shape;1409;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10" name="Google Shape;1410;p86"/>
          <p:cNvSpPr/>
          <p:nvPr/>
        </p:nvSpPr>
        <p:spPr>
          <a:xfrm>
            <a:off x="580388" y="152695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mô-đun bên ngoài</a:t>
            </a:r>
            <a:endParaRPr sz="1400">
              <a:solidFill>
                <a:schemeClr val="dk1"/>
              </a:solidFill>
              <a:latin typeface="Arial"/>
              <a:ea typeface="Arial"/>
              <a:cs typeface="Arial"/>
              <a:sym typeface="Arial"/>
            </a:endParaRPr>
          </a:p>
        </p:txBody>
      </p:sp>
      <p:sp>
        <p:nvSpPr>
          <p:cNvPr id="1411" name="Google Shape;1411;p86"/>
          <p:cNvSpPr/>
          <p:nvPr/>
        </p:nvSpPr>
        <p:spPr>
          <a:xfrm>
            <a:off x="580388" y="1823160"/>
            <a:ext cx="6979287"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npm install winston –save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npm install winston-daily-rotate-file –save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npm install moment --save</a:t>
            </a:r>
            <a:endParaRPr/>
          </a:p>
        </p:txBody>
      </p:sp>
      <p:pic>
        <p:nvPicPr>
          <p:cNvPr id="1412" name="Google Shape;1412;p86"/>
          <p:cNvPicPr preferRelativeResize="0"/>
          <p:nvPr/>
        </p:nvPicPr>
        <p:blipFill rotWithShape="1">
          <a:blip r:embed="rId3">
            <a:alphaModFix/>
          </a:blip>
          <a:srcRect b="0" l="0" r="0" t="0"/>
          <a:stretch/>
        </p:blipFill>
        <p:spPr>
          <a:xfrm>
            <a:off x="558800" y="2774368"/>
            <a:ext cx="7000875" cy="23812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8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Raspberry Pi với Node-RED</a:t>
            </a:r>
            <a:endParaRPr/>
          </a:p>
        </p:txBody>
      </p:sp>
      <p:sp>
        <p:nvSpPr>
          <p:cNvPr id="1419" name="Google Shape;1419;p8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1420" name="Google Shape;1420;p87"/>
          <p:cNvSpPr/>
          <p:nvPr/>
        </p:nvSpPr>
        <p:spPr>
          <a:xfrm>
            <a:off x="1054112" y="4003778"/>
            <a:ext cx="7365988"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Cài đặt ban đầu</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3.2. Điều khiển đèn LED bằng Node-RED</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Phát hiện truy cập bằng Node-RED</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Cài đặt ban đầu</a:t>
            </a:r>
            <a:endParaRPr sz="1800">
              <a:solidFill>
                <a:schemeClr val="lt1"/>
              </a:solidFill>
              <a:latin typeface="Arial"/>
              <a:ea typeface="Arial"/>
              <a:cs typeface="Arial"/>
              <a:sym typeface="Arial"/>
            </a:endParaRPr>
          </a:p>
        </p:txBody>
      </p:sp>
      <p:sp>
        <p:nvSpPr>
          <p:cNvPr id="1427" name="Google Shape;1427;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428" name="Google Shape;1428;p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Install node.js on Raspberry Pi</a:t>
            </a:r>
            <a:endParaRPr/>
          </a:p>
        </p:txBody>
      </p:sp>
      <p:sp>
        <p:nvSpPr>
          <p:cNvPr id="1429" name="Google Shape;1429;p8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Cài đặt NodeJS mới nhất</a:t>
            </a:r>
            <a:endParaRPr sz="1400">
              <a:solidFill>
                <a:schemeClr val="dk1"/>
              </a:solidFill>
              <a:latin typeface="Arial"/>
              <a:ea typeface="Arial"/>
              <a:cs typeface="Arial"/>
              <a:sym typeface="Arial"/>
            </a:endParaRPr>
          </a:p>
        </p:txBody>
      </p:sp>
      <p:sp>
        <p:nvSpPr>
          <p:cNvPr id="1430" name="Google Shape;1430;p88"/>
          <p:cNvSpPr/>
          <p:nvPr/>
        </p:nvSpPr>
        <p:spPr>
          <a:xfrm>
            <a:off x="703263" y="21748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'node.js’ trên 'Raspberry Pi' 	</a:t>
            </a:r>
            <a:endParaRPr/>
          </a:p>
        </p:txBody>
      </p:sp>
      <p:grpSp>
        <p:nvGrpSpPr>
          <p:cNvPr id="1431" name="Google Shape;1431;p88"/>
          <p:cNvGrpSpPr/>
          <p:nvPr/>
        </p:nvGrpSpPr>
        <p:grpSpPr>
          <a:xfrm>
            <a:off x="703263" y="2535192"/>
            <a:ext cx="8496299" cy="276999"/>
            <a:chOff x="3716526" y="2460828"/>
            <a:chExt cx="8496299" cy="276999"/>
          </a:xfrm>
        </p:grpSpPr>
        <p:sp>
          <p:nvSpPr>
            <p:cNvPr id="1432" name="Google Shape;1432;p88"/>
            <p:cNvSpPr txBox="1"/>
            <p:nvPr/>
          </p:nvSpPr>
          <p:spPr>
            <a:xfrm>
              <a:off x="3800649" y="2460828"/>
              <a:ext cx="84121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wget -O - https://raw.githubusercontent.com/meech-ward/NodeJs-Raspberry-Pi/master/Install-Node.sh | sudo bash;</a:t>
              </a:r>
              <a:endParaRPr/>
            </a:p>
          </p:txBody>
        </p:sp>
        <p:sp>
          <p:nvSpPr>
            <p:cNvPr id="1433" name="Google Shape;1433;p8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434" name="Google Shape;1434;p88"/>
          <p:cNvSpPr/>
          <p:nvPr/>
        </p:nvSpPr>
        <p:spPr>
          <a:xfrm>
            <a:off x="703263" y="2897208"/>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phiên bản Node.js trên Raspberry Pi.</a:t>
            </a:r>
            <a:endParaRPr/>
          </a:p>
        </p:txBody>
      </p:sp>
      <p:grpSp>
        <p:nvGrpSpPr>
          <p:cNvPr id="1435" name="Google Shape;1435;p88"/>
          <p:cNvGrpSpPr/>
          <p:nvPr/>
        </p:nvGrpSpPr>
        <p:grpSpPr>
          <a:xfrm>
            <a:off x="703263" y="3257527"/>
            <a:ext cx="4248149" cy="276999"/>
            <a:chOff x="3716526" y="2460828"/>
            <a:chExt cx="4248149" cy="276999"/>
          </a:xfrm>
        </p:grpSpPr>
        <p:sp>
          <p:nvSpPr>
            <p:cNvPr id="1436" name="Google Shape;1436;p88"/>
            <p:cNvSpPr txBox="1"/>
            <p:nvPr/>
          </p:nvSpPr>
          <p:spPr>
            <a:xfrm>
              <a:off x="3800648"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node –v</a:t>
              </a:r>
              <a:endParaRPr/>
            </a:p>
          </p:txBody>
        </p:sp>
        <p:sp>
          <p:nvSpPr>
            <p:cNvPr id="1437" name="Google Shape;1437;p8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1438" name="Google Shape;1438;p88"/>
          <p:cNvPicPr preferRelativeResize="0"/>
          <p:nvPr/>
        </p:nvPicPr>
        <p:blipFill rotWithShape="1">
          <a:blip r:embed="rId3">
            <a:alphaModFix/>
          </a:blip>
          <a:srcRect b="-432" l="0" r="21047" t="0"/>
          <a:stretch/>
        </p:blipFill>
        <p:spPr>
          <a:xfrm>
            <a:off x="703264" y="3684860"/>
            <a:ext cx="4248148" cy="410422"/>
          </a:xfrm>
          <a:prstGeom prst="rect">
            <a:avLst/>
          </a:prstGeom>
          <a:noFill/>
          <a:ln>
            <a:noFill/>
          </a:ln>
        </p:spPr>
      </p:pic>
      <p:sp>
        <p:nvSpPr>
          <p:cNvPr id="1439" name="Google Shape;1439;p88"/>
          <p:cNvSpPr/>
          <p:nvPr/>
        </p:nvSpPr>
        <p:spPr>
          <a:xfrm>
            <a:off x="745324" y="413096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1 bài thử nghiệm với câu lệnh đơn giản nếu cài đặt thành công.</a:t>
            </a:r>
            <a:endParaRPr sz="1300">
              <a:solidFill>
                <a:srgbClr val="262626"/>
              </a:solidFill>
              <a:latin typeface="Arial"/>
              <a:ea typeface="Arial"/>
              <a:cs typeface="Arial"/>
              <a:sym typeface="Arial"/>
            </a:endParaRPr>
          </a:p>
        </p:txBody>
      </p:sp>
      <p:pic>
        <p:nvPicPr>
          <p:cNvPr id="1440" name="Google Shape;1440;p88"/>
          <p:cNvPicPr preferRelativeResize="0"/>
          <p:nvPr/>
        </p:nvPicPr>
        <p:blipFill rotWithShape="1">
          <a:blip r:embed="rId4">
            <a:alphaModFix/>
          </a:blip>
          <a:srcRect b="0" l="0" r="6773" t="0"/>
          <a:stretch/>
        </p:blipFill>
        <p:spPr>
          <a:xfrm>
            <a:off x="703263" y="4525726"/>
            <a:ext cx="4248150" cy="166213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Cài đặt ban đầu</a:t>
            </a:r>
            <a:endParaRPr sz="1800">
              <a:solidFill>
                <a:schemeClr val="lt1"/>
              </a:solidFill>
              <a:latin typeface="Arial"/>
              <a:ea typeface="Arial"/>
              <a:cs typeface="Arial"/>
              <a:sym typeface="Arial"/>
            </a:endParaRPr>
          </a:p>
        </p:txBody>
      </p:sp>
      <p:sp>
        <p:nvSpPr>
          <p:cNvPr id="1447" name="Google Shape;1447;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448" name="Google Shape;1448;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Node-RED</a:t>
            </a:r>
            <a:endParaRPr/>
          </a:p>
        </p:txBody>
      </p:sp>
      <p:sp>
        <p:nvSpPr>
          <p:cNvPr id="1449" name="Google Shape;1449;p8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Trước khi bắt đầu Cài đặt, chúng ta nên cập nhật các thư viện hiện có.</a:t>
            </a:r>
            <a:endParaRPr sz="1400">
              <a:solidFill>
                <a:schemeClr val="dk1"/>
              </a:solidFill>
              <a:latin typeface="Arial"/>
              <a:ea typeface="Arial"/>
              <a:cs typeface="Arial"/>
              <a:sym typeface="Arial"/>
            </a:endParaRPr>
          </a:p>
        </p:txBody>
      </p:sp>
      <p:sp>
        <p:nvSpPr>
          <p:cNvPr id="1450" name="Google Shape;1450;p89"/>
          <p:cNvSpPr/>
          <p:nvPr/>
        </p:nvSpPr>
        <p:spPr>
          <a:xfrm>
            <a:off x="703263" y="21748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Luôn cập nhật thư viện bằng cách nhập liên tiếp các lệnh sau:</a:t>
            </a:r>
            <a:endParaRPr sz="1300">
              <a:solidFill>
                <a:srgbClr val="262626"/>
              </a:solidFill>
              <a:latin typeface="Arial"/>
              <a:ea typeface="Arial"/>
              <a:cs typeface="Arial"/>
              <a:sym typeface="Arial"/>
            </a:endParaRPr>
          </a:p>
        </p:txBody>
      </p:sp>
      <p:grpSp>
        <p:nvGrpSpPr>
          <p:cNvPr id="1451" name="Google Shape;1451;p89"/>
          <p:cNvGrpSpPr/>
          <p:nvPr/>
        </p:nvGrpSpPr>
        <p:grpSpPr>
          <a:xfrm>
            <a:off x="703263" y="2535192"/>
            <a:ext cx="4956189" cy="461665"/>
            <a:chOff x="3716526" y="2460828"/>
            <a:chExt cx="5761037" cy="461665"/>
          </a:xfrm>
        </p:grpSpPr>
        <p:sp>
          <p:nvSpPr>
            <p:cNvPr id="1452" name="Google Shape;1452;p89"/>
            <p:cNvSpPr txBox="1"/>
            <p:nvPr/>
          </p:nvSpPr>
          <p:spPr>
            <a:xfrm>
              <a:off x="3800649" y="2460828"/>
              <a:ext cx="5676914"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 update</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apt upgrade</a:t>
              </a:r>
              <a:endParaRPr/>
            </a:p>
          </p:txBody>
        </p:sp>
        <p:sp>
          <p:nvSpPr>
            <p:cNvPr id="1453" name="Google Shape;1453;p89"/>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454" name="Google Shape;1454;p89"/>
          <p:cNvSpPr/>
          <p:nvPr/>
        </p:nvSpPr>
        <p:spPr>
          <a:xfrm>
            <a:off x="703263" y="3129163"/>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Tải xuống Node-RED. (mất tương đối thời gian.)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y cho hai câu hỏi ở giữa.</a:t>
            </a:r>
            <a:endParaRPr sz="1300">
              <a:solidFill>
                <a:srgbClr val="262626"/>
              </a:solidFill>
              <a:latin typeface="Arial"/>
              <a:ea typeface="Arial"/>
              <a:cs typeface="Arial"/>
              <a:sym typeface="Arial"/>
            </a:endParaRPr>
          </a:p>
        </p:txBody>
      </p:sp>
      <p:grpSp>
        <p:nvGrpSpPr>
          <p:cNvPr id="1455" name="Google Shape;1455;p89"/>
          <p:cNvGrpSpPr/>
          <p:nvPr/>
        </p:nvGrpSpPr>
        <p:grpSpPr>
          <a:xfrm>
            <a:off x="703284" y="3814081"/>
            <a:ext cx="5018062" cy="764253"/>
            <a:chOff x="3716526" y="2460830"/>
            <a:chExt cx="5018062" cy="1243901"/>
          </a:xfrm>
        </p:grpSpPr>
        <p:sp>
          <p:nvSpPr>
            <p:cNvPr id="1456" name="Google Shape;1456;p89"/>
            <p:cNvSpPr txBox="1"/>
            <p:nvPr/>
          </p:nvSpPr>
          <p:spPr>
            <a:xfrm>
              <a:off x="3862588" y="2652631"/>
              <a:ext cx="4872000" cy="10521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bash &lt;(curl -sL https://raw.githubusercontent.com/node-red/linux-installers/master/deb/update-nodejs-and-nodered)</a:t>
              </a:r>
              <a:endParaRPr/>
            </a:p>
          </p:txBody>
        </p:sp>
        <p:sp>
          <p:nvSpPr>
            <p:cNvPr id="1457" name="Google Shape;1457;p89"/>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Node.js Overview</a:t>
            </a:r>
            <a:endParaRPr/>
          </a:p>
        </p:txBody>
      </p:sp>
      <p:sp>
        <p:nvSpPr>
          <p:cNvPr id="313" name="Google Shape;313;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14" name="Google Shape;314;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thức I/O dựa trên sự kiện</a:t>
            </a:r>
            <a:endParaRPr/>
          </a:p>
        </p:txBody>
      </p:sp>
      <p:sp>
        <p:nvSpPr>
          <p:cNvPr id="315" name="Google Shape;315;p9"/>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không đồng bộ còn được gọi là mô hình I/O dựa trên sự kiện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Hàm Callback được thực thi khi hệ thống nhận được sự kiện</a:t>
            </a:r>
            <a:endParaRPr/>
          </a:p>
        </p:txBody>
      </p:sp>
      <p:grpSp>
        <p:nvGrpSpPr>
          <p:cNvPr id="316" name="Google Shape;316;p9"/>
          <p:cNvGrpSpPr/>
          <p:nvPr/>
        </p:nvGrpSpPr>
        <p:grpSpPr>
          <a:xfrm>
            <a:off x="2620219" y="2883326"/>
            <a:ext cx="4662388" cy="2954765"/>
            <a:chOff x="2450589" y="2883326"/>
            <a:chExt cx="4662388" cy="2954765"/>
          </a:xfrm>
        </p:grpSpPr>
        <p:grpSp>
          <p:nvGrpSpPr>
            <p:cNvPr id="317" name="Google Shape;317;p9"/>
            <p:cNvGrpSpPr/>
            <p:nvPr/>
          </p:nvGrpSpPr>
          <p:grpSpPr>
            <a:xfrm>
              <a:off x="2450589" y="2883326"/>
              <a:ext cx="3849410" cy="2716908"/>
              <a:chOff x="2288704" y="3041587"/>
              <a:chExt cx="3849410" cy="2716908"/>
            </a:xfrm>
          </p:grpSpPr>
          <p:grpSp>
            <p:nvGrpSpPr>
              <p:cNvPr id="318" name="Google Shape;318;p9"/>
              <p:cNvGrpSpPr/>
              <p:nvPr/>
            </p:nvGrpSpPr>
            <p:grpSpPr>
              <a:xfrm>
                <a:off x="2288704" y="3041587"/>
                <a:ext cx="3299296" cy="2616681"/>
                <a:chOff x="2288704" y="3041587"/>
                <a:chExt cx="3299296" cy="2616681"/>
              </a:xfrm>
            </p:grpSpPr>
            <p:sp>
              <p:nvSpPr>
                <p:cNvPr id="319" name="Google Shape;319;p9"/>
                <p:cNvSpPr/>
                <p:nvPr/>
              </p:nvSpPr>
              <p:spPr>
                <a:xfrm>
                  <a:off x="4052900" y="3041587"/>
                  <a:ext cx="1535100" cy="2676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0" name="Google Shape;320;p9"/>
                <p:cNvSpPr/>
                <p:nvPr/>
              </p:nvSpPr>
              <p:spPr>
                <a:xfrm>
                  <a:off x="2288704" y="5390598"/>
                  <a:ext cx="1597496" cy="2676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21" name="Google Shape;321;p9"/>
              <p:cNvSpPr/>
              <p:nvPr/>
            </p:nvSpPr>
            <p:spPr>
              <a:xfrm>
                <a:off x="4037856" y="3054965"/>
                <a:ext cx="2100258" cy="25492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400"/>
                  <a:buFont typeface="Arial"/>
                  <a:buNone/>
                </a:pPr>
                <a:r>
                  <a:rPr i="0" lang="en-US" sz="1400" u="none" cap="none" strike="noStrike">
                    <a:solidFill>
                      <a:srgbClr val="262626"/>
                    </a:solidFill>
                    <a:latin typeface="Arial"/>
                    <a:ea typeface="Arial"/>
                    <a:cs typeface="Arial"/>
                    <a:sym typeface="Arial"/>
                  </a:rPr>
                  <a:t>Phương thức không chặn</a:t>
                </a:r>
                <a:endParaRPr/>
              </a:p>
            </p:txBody>
          </p:sp>
          <p:sp>
            <p:nvSpPr>
              <p:cNvPr id="322" name="Google Shape;322;p9"/>
              <p:cNvSpPr/>
              <p:nvPr/>
            </p:nvSpPr>
            <p:spPr>
              <a:xfrm>
                <a:off x="2931504" y="5317821"/>
                <a:ext cx="1052325" cy="44067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200"/>
                  <a:buFont typeface="Arial"/>
                  <a:buNone/>
                </a:pPr>
                <a:r>
                  <a:rPr i="0" lang="en-US" sz="1200" u="none" cap="none" strike="noStrike">
                    <a:solidFill>
                      <a:srgbClr val="C00000"/>
                    </a:solidFill>
                    <a:latin typeface="Arial"/>
                    <a:ea typeface="Arial"/>
                    <a:cs typeface="Arial"/>
                    <a:sym typeface="Arial"/>
                  </a:rPr>
                  <a:t>Thông qua </a:t>
                </a:r>
                <a:endParaRPr/>
              </a:p>
              <a:p>
                <a:pPr indent="0" lvl="0" marL="0" marR="0" rtl="0" algn="ctr">
                  <a:lnSpc>
                    <a:spcPct val="100000"/>
                  </a:lnSpc>
                  <a:spcBef>
                    <a:spcPts val="0"/>
                  </a:spcBef>
                  <a:spcAft>
                    <a:spcPts val="0"/>
                  </a:spcAft>
                  <a:buClr>
                    <a:srgbClr val="C00000"/>
                  </a:buClr>
                  <a:buSzPts val="1200"/>
                  <a:buFont typeface="Arial"/>
                  <a:buNone/>
                </a:pPr>
                <a:r>
                  <a:rPr i="0" lang="en-US" sz="1200" u="none" cap="none" strike="noStrike">
                    <a:solidFill>
                      <a:srgbClr val="C00000"/>
                    </a:solidFill>
                    <a:latin typeface="Arial"/>
                    <a:ea typeface="Arial"/>
                    <a:cs typeface="Arial"/>
                    <a:sym typeface="Arial"/>
                  </a:rPr>
                  <a:t>sự kiện</a:t>
                </a:r>
                <a:endParaRPr i="0" sz="1200" u="none" cap="none" strike="noStrike">
                  <a:solidFill>
                    <a:srgbClr val="C00000"/>
                  </a:solidFill>
                  <a:latin typeface="Arial"/>
                  <a:ea typeface="Arial"/>
                  <a:cs typeface="Arial"/>
                  <a:sym typeface="Arial"/>
                </a:endParaRPr>
              </a:p>
            </p:txBody>
          </p:sp>
          <p:sp>
            <p:nvSpPr>
              <p:cNvPr id="323" name="Google Shape;323;p9"/>
              <p:cNvSpPr/>
              <p:nvPr/>
            </p:nvSpPr>
            <p:spPr>
              <a:xfrm>
                <a:off x="3000575" y="4868049"/>
                <a:ext cx="1052325" cy="4406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complete</a:t>
                </a:r>
                <a:endParaRPr sz="1200">
                  <a:solidFill>
                    <a:srgbClr val="262626"/>
                  </a:solidFill>
                  <a:latin typeface="Arial"/>
                  <a:ea typeface="Arial"/>
                  <a:cs typeface="Arial"/>
                  <a:sym typeface="Arial"/>
                </a:endParaRPr>
              </a:p>
            </p:txBody>
          </p:sp>
        </p:grpSp>
        <p:sp>
          <p:nvSpPr>
            <p:cNvPr id="324" name="Google Shape;324;p9"/>
            <p:cNvSpPr/>
            <p:nvPr/>
          </p:nvSpPr>
          <p:spPr>
            <a:xfrm>
              <a:off x="4214785" y="3327762"/>
              <a:ext cx="2898192" cy="2510329"/>
            </a:xfrm>
            <a:prstGeom prst="rect">
              <a:avLst/>
            </a:prstGeom>
            <a:no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25" name="Google Shape;325;p9"/>
            <p:cNvGrpSpPr/>
            <p:nvPr/>
          </p:nvGrpSpPr>
          <p:grpSpPr>
            <a:xfrm>
              <a:off x="4397157" y="3446463"/>
              <a:ext cx="2548766" cy="316645"/>
              <a:chOff x="4397157" y="3446463"/>
              <a:chExt cx="2548766" cy="316645"/>
            </a:xfrm>
          </p:grpSpPr>
          <p:pic>
            <p:nvPicPr>
              <p:cNvPr descr="EMB00003954002b" id="326" name="Google Shape;326;p9"/>
              <p:cNvPicPr preferRelativeResize="0"/>
              <p:nvPr/>
            </p:nvPicPr>
            <p:blipFill rotWithShape="1">
              <a:blip r:embed="rId3">
                <a:alphaModFix/>
              </a:blip>
              <a:srcRect b="72416" l="35290" r="12117" t="21157"/>
              <a:stretch/>
            </p:blipFill>
            <p:spPr>
              <a:xfrm>
                <a:off x="4404946" y="3499277"/>
                <a:ext cx="2461846" cy="211016"/>
              </a:xfrm>
              <a:prstGeom prst="rect">
                <a:avLst/>
              </a:prstGeom>
              <a:noFill/>
              <a:ln>
                <a:noFill/>
              </a:ln>
            </p:spPr>
          </p:pic>
          <p:sp>
            <p:nvSpPr>
              <p:cNvPr id="327" name="Google Shape;327;p9"/>
              <p:cNvSpPr/>
              <p:nvPr/>
            </p:nvSpPr>
            <p:spPr>
              <a:xfrm>
                <a:off x="4397157" y="3446463"/>
                <a:ext cx="2548766" cy="316645"/>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0000"/>
                  </a:solidFill>
                  <a:latin typeface="Arial"/>
                  <a:ea typeface="Arial"/>
                  <a:cs typeface="Arial"/>
                  <a:sym typeface="Arial"/>
                </a:endParaRPr>
              </a:p>
            </p:txBody>
          </p:sp>
        </p:grpSp>
        <p:grpSp>
          <p:nvGrpSpPr>
            <p:cNvPr id="328" name="Google Shape;328;p9"/>
            <p:cNvGrpSpPr/>
            <p:nvPr/>
          </p:nvGrpSpPr>
          <p:grpSpPr>
            <a:xfrm>
              <a:off x="4397157" y="4099352"/>
              <a:ext cx="2548766" cy="316645"/>
              <a:chOff x="4397157" y="4099352"/>
              <a:chExt cx="2548766" cy="316645"/>
            </a:xfrm>
          </p:grpSpPr>
          <p:sp>
            <p:nvSpPr>
              <p:cNvPr id="329" name="Google Shape;329;p9"/>
              <p:cNvSpPr/>
              <p:nvPr/>
            </p:nvSpPr>
            <p:spPr>
              <a:xfrm>
                <a:off x="4397157" y="4099352"/>
                <a:ext cx="2548766" cy="316645"/>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0000"/>
                  </a:solidFill>
                  <a:latin typeface="Arial"/>
                  <a:ea typeface="Arial"/>
                  <a:cs typeface="Arial"/>
                  <a:sym typeface="Arial"/>
                </a:endParaRPr>
              </a:p>
            </p:txBody>
          </p:sp>
          <p:pic>
            <p:nvPicPr>
              <p:cNvPr descr="EMB00003954002b" id="330" name="Google Shape;330;p9"/>
              <p:cNvPicPr preferRelativeResize="0"/>
              <p:nvPr/>
            </p:nvPicPr>
            <p:blipFill rotWithShape="1">
              <a:blip r:embed="rId3">
                <a:alphaModFix/>
              </a:blip>
              <a:srcRect b="51611" l="35130" r="11478" t="40040"/>
              <a:stretch/>
            </p:blipFill>
            <p:spPr>
              <a:xfrm>
                <a:off x="4427327" y="4120619"/>
                <a:ext cx="2499309" cy="274111"/>
              </a:xfrm>
              <a:prstGeom prst="rect">
                <a:avLst/>
              </a:prstGeom>
              <a:noFill/>
              <a:ln>
                <a:noFill/>
              </a:ln>
            </p:spPr>
          </p:pic>
        </p:grpSp>
        <p:grpSp>
          <p:nvGrpSpPr>
            <p:cNvPr id="331" name="Google Shape;331;p9"/>
            <p:cNvGrpSpPr/>
            <p:nvPr/>
          </p:nvGrpSpPr>
          <p:grpSpPr>
            <a:xfrm>
              <a:off x="4397157" y="4747052"/>
              <a:ext cx="2548766" cy="752955"/>
              <a:chOff x="4397157" y="4747052"/>
              <a:chExt cx="2548766" cy="752955"/>
            </a:xfrm>
          </p:grpSpPr>
          <p:pic>
            <p:nvPicPr>
              <p:cNvPr descr="EMB00003954002b" id="332" name="Google Shape;332;p9"/>
              <p:cNvPicPr preferRelativeResize="0"/>
              <p:nvPr/>
            </p:nvPicPr>
            <p:blipFill rotWithShape="1">
              <a:blip r:embed="rId3">
                <a:alphaModFix/>
              </a:blip>
              <a:srcRect b="21179" l="36143" r="11574" t="59963"/>
              <a:stretch/>
            </p:blipFill>
            <p:spPr>
              <a:xfrm>
                <a:off x="4447832" y="4813969"/>
                <a:ext cx="2447416" cy="619120"/>
              </a:xfrm>
              <a:prstGeom prst="rect">
                <a:avLst/>
              </a:prstGeom>
              <a:noFill/>
              <a:ln>
                <a:noFill/>
              </a:ln>
            </p:spPr>
          </p:pic>
          <p:sp>
            <p:nvSpPr>
              <p:cNvPr id="333" name="Google Shape;333;p9"/>
              <p:cNvSpPr/>
              <p:nvPr/>
            </p:nvSpPr>
            <p:spPr>
              <a:xfrm>
                <a:off x="4397157" y="4747052"/>
                <a:ext cx="2548766" cy="752955"/>
              </a:xfrm>
              <a:prstGeom prst="rect">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0000"/>
                  </a:solidFill>
                  <a:latin typeface="Arial"/>
                  <a:ea typeface="Arial"/>
                  <a:cs typeface="Arial"/>
                  <a:sym typeface="Arial"/>
                </a:endParaRPr>
              </a:p>
            </p:txBody>
          </p:sp>
        </p:grpSp>
        <p:cxnSp>
          <p:nvCxnSpPr>
            <p:cNvPr id="334" name="Google Shape;334;p9"/>
            <p:cNvCxnSpPr>
              <a:stCxn id="327" idx="2"/>
            </p:cNvCxnSpPr>
            <p:nvPr/>
          </p:nvCxnSpPr>
          <p:spPr>
            <a:xfrm>
              <a:off x="5671540" y="3763108"/>
              <a:ext cx="0" cy="336300"/>
            </a:xfrm>
            <a:prstGeom prst="straightConnector1">
              <a:avLst/>
            </a:prstGeom>
            <a:noFill/>
            <a:ln cap="flat" cmpd="sng" w="28575">
              <a:solidFill>
                <a:srgbClr val="7F7F7F"/>
              </a:solidFill>
              <a:prstDash val="dash"/>
              <a:miter lim="800000"/>
              <a:headEnd len="sm" w="sm" type="none"/>
              <a:tailEnd len="med" w="med" type="stealth"/>
            </a:ln>
          </p:spPr>
        </p:cxnSp>
        <p:grpSp>
          <p:nvGrpSpPr>
            <p:cNvPr id="335" name="Google Shape;335;p9"/>
            <p:cNvGrpSpPr/>
            <p:nvPr/>
          </p:nvGrpSpPr>
          <p:grpSpPr>
            <a:xfrm>
              <a:off x="2774361" y="3842392"/>
              <a:ext cx="702302" cy="904660"/>
              <a:chOff x="4610738" y="3865712"/>
              <a:chExt cx="702302" cy="904660"/>
            </a:xfrm>
          </p:grpSpPr>
          <p:sp>
            <p:nvSpPr>
              <p:cNvPr id="336" name="Google Shape;336;p9"/>
              <p:cNvSpPr/>
              <p:nvPr/>
            </p:nvSpPr>
            <p:spPr>
              <a:xfrm>
                <a:off x="4655914" y="4568014"/>
                <a:ext cx="611950" cy="20235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1200"/>
                  <a:buFont typeface="Arial"/>
                  <a:buNone/>
                </a:pPr>
                <a:r>
                  <a:rPr i="0" lang="en-US" sz="1200" u="none" cap="none" strike="noStrike">
                    <a:solidFill>
                      <a:srgbClr val="262626"/>
                    </a:solidFill>
                    <a:latin typeface="Arial"/>
                    <a:ea typeface="Arial"/>
                    <a:cs typeface="Arial"/>
                    <a:sym typeface="Arial"/>
                  </a:rPr>
                  <a:t>a.txt</a:t>
                </a:r>
                <a:endParaRPr i="0" sz="1200" u="none" cap="none" strike="noStrike">
                  <a:solidFill>
                    <a:srgbClr val="262626"/>
                  </a:solidFill>
                  <a:latin typeface="Arial"/>
                  <a:ea typeface="Arial"/>
                  <a:cs typeface="Arial"/>
                  <a:sym typeface="Arial"/>
                </a:endParaRPr>
              </a:p>
            </p:txBody>
          </p:sp>
          <p:pic>
            <p:nvPicPr>
              <p:cNvPr descr="C:\Users\USER\Downloads\document.png" id="337" name="Google Shape;337;p9"/>
              <p:cNvPicPr preferRelativeResize="0"/>
              <p:nvPr/>
            </p:nvPicPr>
            <p:blipFill rotWithShape="1">
              <a:blip r:embed="rId4">
                <a:alphaModFix/>
              </a:blip>
              <a:srcRect b="0" l="0" r="0" t="0"/>
              <a:stretch/>
            </p:blipFill>
            <p:spPr>
              <a:xfrm>
                <a:off x="4610738" y="3865712"/>
                <a:ext cx="702302" cy="702302"/>
              </a:xfrm>
              <a:prstGeom prst="rect">
                <a:avLst/>
              </a:prstGeom>
              <a:noFill/>
              <a:ln>
                <a:noFill/>
              </a:ln>
            </p:spPr>
          </p:pic>
        </p:grpSp>
        <p:cxnSp>
          <p:nvCxnSpPr>
            <p:cNvPr id="338" name="Google Shape;338;p9"/>
            <p:cNvCxnSpPr>
              <a:stCxn id="326" idx="1"/>
              <a:endCxn id="337" idx="0"/>
            </p:cNvCxnSpPr>
            <p:nvPr/>
          </p:nvCxnSpPr>
          <p:spPr>
            <a:xfrm flipH="1">
              <a:off x="3125446" y="3604785"/>
              <a:ext cx="1279500" cy="237600"/>
            </a:xfrm>
            <a:prstGeom prst="bentConnector2">
              <a:avLst/>
            </a:prstGeom>
            <a:noFill/>
            <a:ln cap="flat" cmpd="sng" w="28575">
              <a:solidFill>
                <a:srgbClr val="7F7F7F"/>
              </a:solidFill>
              <a:prstDash val="dash"/>
              <a:miter lim="800000"/>
              <a:headEnd len="sm" w="sm" type="none"/>
              <a:tailEnd len="med" w="med" type="stealth"/>
            </a:ln>
          </p:spPr>
        </p:cxnSp>
        <p:cxnSp>
          <p:nvCxnSpPr>
            <p:cNvPr id="339" name="Google Shape;339;p9"/>
            <p:cNvCxnSpPr>
              <a:stCxn id="336" idx="2"/>
              <a:endCxn id="333" idx="1"/>
            </p:cNvCxnSpPr>
            <p:nvPr/>
          </p:nvCxnSpPr>
          <p:spPr>
            <a:xfrm flipH="1" rot="-5400000">
              <a:off x="3573112" y="4299452"/>
              <a:ext cx="376500" cy="1271700"/>
            </a:xfrm>
            <a:prstGeom prst="bentConnector2">
              <a:avLst/>
            </a:prstGeom>
            <a:noFill/>
            <a:ln cap="flat" cmpd="sng" w="28575">
              <a:solidFill>
                <a:srgbClr val="7F7F7F"/>
              </a:solidFill>
              <a:prstDash val="dash"/>
              <a:miter lim="800000"/>
              <a:headEnd len="sm" w="sm" type="none"/>
              <a:tailEnd len="med" w="med" type="stealth"/>
            </a:ln>
          </p:spPr>
        </p:cxn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Cài đặt ban đầu</a:t>
            </a:r>
            <a:endParaRPr sz="1800">
              <a:solidFill>
                <a:schemeClr val="lt1"/>
              </a:solidFill>
              <a:latin typeface="Arial"/>
              <a:ea typeface="Arial"/>
              <a:cs typeface="Arial"/>
              <a:sym typeface="Arial"/>
            </a:endParaRPr>
          </a:p>
        </p:txBody>
      </p:sp>
      <p:sp>
        <p:nvSpPr>
          <p:cNvPr id="1464" name="Google Shape;1464;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465" name="Google Shape;1465;p90"/>
          <p:cNvSpPr/>
          <p:nvPr/>
        </p:nvSpPr>
        <p:spPr>
          <a:xfrm>
            <a:off x="580388" y="15281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Quy trình cài đặt Node-RED</a:t>
            </a:r>
            <a:endParaRPr/>
          </a:p>
        </p:txBody>
      </p:sp>
      <p:pic>
        <p:nvPicPr>
          <p:cNvPr id="1466" name="Google Shape;1466;p90"/>
          <p:cNvPicPr preferRelativeResize="0"/>
          <p:nvPr/>
        </p:nvPicPr>
        <p:blipFill rotWithShape="1">
          <a:blip r:embed="rId3">
            <a:alphaModFix/>
          </a:blip>
          <a:srcRect b="0" l="0" r="0" t="0"/>
          <a:stretch/>
        </p:blipFill>
        <p:spPr>
          <a:xfrm>
            <a:off x="558800" y="1952625"/>
            <a:ext cx="7242175" cy="395027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Cài đặt ban đầu</a:t>
            </a:r>
            <a:endParaRPr sz="1800">
              <a:solidFill>
                <a:schemeClr val="lt1"/>
              </a:solidFill>
              <a:latin typeface="Arial"/>
              <a:ea typeface="Arial"/>
              <a:cs typeface="Arial"/>
              <a:sym typeface="Arial"/>
            </a:endParaRPr>
          </a:p>
        </p:txBody>
      </p:sp>
      <p:sp>
        <p:nvSpPr>
          <p:cNvPr id="1473" name="Google Shape;1473;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474" name="Google Shape;1474;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Khởi động Node-RED</a:t>
            </a:r>
            <a:endParaRPr/>
          </a:p>
        </p:txBody>
      </p:sp>
      <p:sp>
        <p:nvSpPr>
          <p:cNvPr id="1475" name="Google Shape;1475;p9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Khởi động Node-RED</a:t>
            </a:r>
            <a:endParaRPr/>
          </a:p>
        </p:txBody>
      </p:sp>
      <p:sp>
        <p:nvSpPr>
          <p:cNvPr id="1476" name="Google Shape;1476;p91"/>
          <p:cNvSpPr/>
          <p:nvPr/>
        </p:nvSpPr>
        <p:spPr>
          <a:xfrm>
            <a:off x="703263" y="21748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với Node JS thông qua lệnh thực thi sau:</a:t>
            </a:r>
            <a:endParaRPr sz="1300">
              <a:solidFill>
                <a:srgbClr val="262626"/>
              </a:solidFill>
              <a:latin typeface="Arial"/>
              <a:ea typeface="Arial"/>
              <a:cs typeface="Arial"/>
              <a:sym typeface="Arial"/>
            </a:endParaRPr>
          </a:p>
        </p:txBody>
      </p:sp>
      <p:grpSp>
        <p:nvGrpSpPr>
          <p:cNvPr id="1477" name="Google Shape;1477;p91"/>
          <p:cNvGrpSpPr/>
          <p:nvPr/>
        </p:nvGrpSpPr>
        <p:grpSpPr>
          <a:xfrm>
            <a:off x="416113" y="2520292"/>
            <a:ext cx="4248149" cy="276999"/>
            <a:chOff x="3716526" y="2460828"/>
            <a:chExt cx="4248149" cy="276999"/>
          </a:xfrm>
        </p:grpSpPr>
        <p:sp>
          <p:nvSpPr>
            <p:cNvPr id="1478" name="Google Shape;1478;p91"/>
            <p:cNvSpPr txBox="1"/>
            <p:nvPr/>
          </p:nvSpPr>
          <p:spPr>
            <a:xfrm>
              <a:off x="3800648" y="2460828"/>
              <a:ext cx="41640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node-red-start</a:t>
              </a:r>
              <a:endParaRPr/>
            </a:p>
          </p:txBody>
        </p:sp>
        <p:sp>
          <p:nvSpPr>
            <p:cNvPr id="1479" name="Google Shape;1479;p91"/>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1480" name="Google Shape;1480;p91"/>
          <p:cNvPicPr preferRelativeResize="0"/>
          <p:nvPr/>
        </p:nvPicPr>
        <p:blipFill rotWithShape="1">
          <a:blip r:embed="rId3">
            <a:alphaModFix/>
          </a:blip>
          <a:srcRect b="0" l="0" r="0" t="0"/>
          <a:stretch/>
        </p:blipFill>
        <p:spPr>
          <a:xfrm>
            <a:off x="703263" y="2905190"/>
            <a:ext cx="5761037" cy="320548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Cài đặt ban đầu</a:t>
            </a:r>
            <a:endParaRPr sz="1800">
              <a:solidFill>
                <a:schemeClr val="lt1"/>
              </a:solidFill>
              <a:latin typeface="Arial"/>
              <a:ea typeface="Arial"/>
              <a:cs typeface="Arial"/>
              <a:sym typeface="Arial"/>
            </a:endParaRPr>
          </a:p>
        </p:txBody>
      </p:sp>
      <p:sp>
        <p:nvSpPr>
          <p:cNvPr id="1487" name="Google Shape;1487;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488" name="Google Shape;1488;p9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Khởi động Node-RED</a:t>
            </a:r>
            <a:endParaRPr/>
          </a:p>
        </p:txBody>
      </p:sp>
      <p:pic>
        <p:nvPicPr>
          <p:cNvPr id="1489" name="Google Shape;1489;p92"/>
          <p:cNvPicPr preferRelativeResize="0"/>
          <p:nvPr/>
        </p:nvPicPr>
        <p:blipFill rotWithShape="1">
          <a:blip r:embed="rId3">
            <a:alphaModFix/>
          </a:blip>
          <a:srcRect b="0" l="0" r="0" t="0"/>
          <a:stretch/>
        </p:blipFill>
        <p:spPr>
          <a:xfrm>
            <a:off x="1951889" y="2530095"/>
            <a:ext cx="6722572" cy="3740490"/>
          </a:xfrm>
          <a:prstGeom prst="rect">
            <a:avLst/>
          </a:prstGeom>
          <a:noFill/>
          <a:ln>
            <a:noFill/>
          </a:ln>
        </p:spPr>
      </p:pic>
      <p:sp>
        <p:nvSpPr>
          <p:cNvPr id="1490" name="Google Shape;1490;p92"/>
          <p:cNvSpPr/>
          <p:nvPr/>
        </p:nvSpPr>
        <p:spPr>
          <a:xfrm>
            <a:off x="641824" y="1736269"/>
            <a:ext cx="8619175"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trang web http://{Raspberry Pi’s IP Address}:1880 trên trình duyệt của bạn.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Trình duyệt NC và trình duyệt Windows đều có sẵn, nhưng ở đây, hãy sử dụng trình duyệt trong chính Raspberry Pi để truy cập.</a:t>
            </a:r>
            <a:endParaRPr sz="1300">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9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Raspberry Pi với Node-RED</a:t>
            </a:r>
            <a:endParaRPr/>
          </a:p>
        </p:txBody>
      </p:sp>
      <p:sp>
        <p:nvSpPr>
          <p:cNvPr id="1497" name="Google Shape;1497;p9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1498" name="Google Shape;1498;p93"/>
          <p:cNvSpPr/>
          <p:nvPr/>
        </p:nvSpPr>
        <p:spPr>
          <a:xfrm>
            <a:off x="1054112" y="4003778"/>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Cài đặt ban đầu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Điều khiển đèn LED bằng Node-RED</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3.3. Phát hiện truy cập bằng Node-RED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05" name="Google Shape;1505;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06" name="Google Shape;1506;p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đèn LED bằng Node-RED</a:t>
            </a:r>
            <a:endParaRPr/>
          </a:p>
        </p:txBody>
      </p:sp>
      <p:sp>
        <p:nvSpPr>
          <p:cNvPr id="1507" name="Google Shape;1507;p9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điều khiển LED đơn giản cho việc sử dụng Node-RED</a:t>
            </a:r>
            <a:endParaRPr sz="1400">
              <a:solidFill>
                <a:schemeClr val="dk1"/>
              </a:solidFill>
              <a:latin typeface="Arial"/>
              <a:ea typeface="Arial"/>
              <a:cs typeface="Arial"/>
              <a:sym typeface="Arial"/>
            </a:endParaRPr>
          </a:p>
        </p:txBody>
      </p:sp>
      <p:sp>
        <p:nvSpPr>
          <p:cNvPr id="1508" name="Google Shape;1508;p94"/>
          <p:cNvSpPr/>
          <p:nvPr/>
        </p:nvSpPr>
        <p:spPr>
          <a:xfrm>
            <a:off x="4469258" y="2241551"/>
            <a:ext cx="4985725"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ví dụ về điều khiển đèn LED bằng cách gửi tín hiệu đến GPIO bằng Node-RED.</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17 – Resistor – LED Anode(+)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LED Cathode(-) - GND</a:t>
            </a:r>
            <a:endParaRPr/>
          </a:p>
        </p:txBody>
      </p:sp>
      <p:sp>
        <p:nvSpPr>
          <p:cNvPr id="1509" name="Google Shape;1509;p94"/>
          <p:cNvSpPr/>
          <p:nvPr/>
        </p:nvSpPr>
        <p:spPr>
          <a:xfrm>
            <a:off x="558801" y="2241551"/>
            <a:ext cx="3743230" cy="398779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510" name="Google Shape;1510;p94"/>
          <p:cNvPicPr preferRelativeResize="0"/>
          <p:nvPr/>
        </p:nvPicPr>
        <p:blipFill rotWithShape="1">
          <a:blip r:embed="rId3">
            <a:alphaModFix/>
          </a:blip>
          <a:srcRect b="30895" l="23186" r="53264" t="23119"/>
          <a:stretch/>
        </p:blipFill>
        <p:spPr>
          <a:xfrm>
            <a:off x="726029" y="2415333"/>
            <a:ext cx="3408775" cy="364023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17" name="Google Shape;1517;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18" name="Google Shape;1518;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GPIO chân</a:t>
            </a:r>
            <a:endParaRPr sz="2400">
              <a:solidFill>
                <a:srgbClr val="0C0C0C"/>
              </a:solidFill>
              <a:latin typeface="Arial"/>
              <a:ea typeface="Arial"/>
              <a:cs typeface="Arial"/>
              <a:sym typeface="Arial"/>
            </a:endParaRPr>
          </a:p>
        </p:txBody>
      </p:sp>
      <p:sp>
        <p:nvSpPr>
          <p:cNvPr id="1519" name="Google Shape;1519;p9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Thêm chân vào Node-RED</a:t>
            </a:r>
            <a:endParaRPr/>
          </a:p>
        </p:txBody>
      </p:sp>
      <p:sp>
        <p:nvSpPr>
          <p:cNvPr id="1520" name="Google Shape;1520;p95"/>
          <p:cNvSpPr/>
          <p:nvPr/>
        </p:nvSpPr>
        <p:spPr>
          <a:xfrm>
            <a:off x="703263" y="2174873"/>
            <a:ext cx="8473534"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rpi-gpio-out trong danh mục Raspberry Pi và kéo nó vào lưới để thêm chân.</a:t>
            </a:r>
            <a:endParaRPr sz="1300">
              <a:solidFill>
                <a:srgbClr val="262626"/>
              </a:solidFill>
              <a:latin typeface="Arial"/>
              <a:ea typeface="Arial"/>
              <a:cs typeface="Arial"/>
              <a:sym typeface="Arial"/>
            </a:endParaRPr>
          </a:p>
        </p:txBody>
      </p:sp>
      <p:grpSp>
        <p:nvGrpSpPr>
          <p:cNvPr id="1521" name="Google Shape;1521;p95"/>
          <p:cNvGrpSpPr/>
          <p:nvPr/>
        </p:nvGrpSpPr>
        <p:grpSpPr>
          <a:xfrm>
            <a:off x="703262" y="2528888"/>
            <a:ext cx="6688137" cy="3721330"/>
            <a:chOff x="703262" y="2528888"/>
            <a:chExt cx="6688137" cy="3721330"/>
          </a:xfrm>
        </p:grpSpPr>
        <p:pic>
          <p:nvPicPr>
            <p:cNvPr id="1522" name="Google Shape;1522;p95"/>
            <p:cNvPicPr preferRelativeResize="0"/>
            <p:nvPr/>
          </p:nvPicPr>
          <p:blipFill rotWithShape="1">
            <a:blip r:embed="rId3">
              <a:alphaModFix/>
            </a:blip>
            <a:srcRect b="0" l="0" r="0" t="0"/>
            <a:stretch/>
          </p:blipFill>
          <p:spPr>
            <a:xfrm>
              <a:off x="703262" y="2528888"/>
              <a:ext cx="6688137" cy="3721330"/>
            </a:xfrm>
            <a:prstGeom prst="rect">
              <a:avLst/>
            </a:prstGeom>
            <a:noFill/>
            <a:ln>
              <a:noFill/>
            </a:ln>
          </p:spPr>
        </p:pic>
        <p:sp>
          <p:nvSpPr>
            <p:cNvPr id="1523" name="Google Shape;1523;p95"/>
            <p:cNvSpPr/>
            <p:nvPr/>
          </p:nvSpPr>
          <p:spPr>
            <a:xfrm>
              <a:off x="703262" y="5651500"/>
              <a:ext cx="611188" cy="15875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24" name="Google Shape;1524;p95"/>
            <p:cNvSpPr/>
            <p:nvPr/>
          </p:nvSpPr>
          <p:spPr>
            <a:xfrm>
              <a:off x="1928812" y="4000500"/>
              <a:ext cx="611188" cy="19685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1525" name="Google Shape;1525;p95"/>
            <p:cNvCxnSpPr>
              <a:stCxn id="1523" idx="3"/>
              <a:endCxn id="1524" idx="2"/>
            </p:cNvCxnSpPr>
            <p:nvPr/>
          </p:nvCxnSpPr>
          <p:spPr>
            <a:xfrm flipH="1" rot="10800000">
              <a:off x="1314450" y="4197275"/>
              <a:ext cx="920100" cy="1533600"/>
            </a:xfrm>
            <a:prstGeom prst="bentConnector2">
              <a:avLst/>
            </a:prstGeom>
            <a:noFill/>
            <a:ln cap="flat" cmpd="sng" w="19050">
              <a:solidFill>
                <a:srgbClr val="FF0000"/>
              </a:solidFill>
              <a:prstDash val="dash"/>
              <a:miter lim="800000"/>
              <a:headEnd len="sm" w="sm" type="none"/>
              <a:tailEnd len="med" w="med" type="triangle"/>
            </a:ln>
          </p:spPr>
        </p:cxnSp>
        <p:pic>
          <p:nvPicPr>
            <p:cNvPr id="1526" name="Google Shape;1526;p95"/>
            <p:cNvPicPr preferRelativeResize="0"/>
            <p:nvPr/>
          </p:nvPicPr>
          <p:blipFill rotWithShape="1">
            <a:blip r:embed="rId4">
              <a:alphaModFix/>
            </a:blip>
            <a:srcRect b="0" l="0" r="0" t="0"/>
            <a:stretch/>
          </p:blipFill>
          <p:spPr>
            <a:xfrm>
              <a:off x="2349500" y="5542772"/>
              <a:ext cx="381000" cy="38100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33" name="Google Shape;1533;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34" name="Google Shape;1534;p96"/>
          <p:cNvSpPr/>
          <p:nvPr/>
        </p:nvSpPr>
        <p:spPr>
          <a:xfrm>
            <a:off x="580388" y="152695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chân</a:t>
            </a:r>
            <a:endParaRPr sz="1400">
              <a:solidFill>
                <a:schemeClr val="dk1"/>
              </a:solidFill>
              <a:latin typeface="Arial"/>
              <a:ea typeface="Arial"/>
              <a:cs typeface="Arial"/>
              <a:sym typeface="Arial"/>
            </a:endParaRPr>
          </a:p>
        </p:txBody>
      </p:sp>
      <p:sp>
        <p:nvSpPr>
          <p:cNvPr id="1535" name="Google Shape;1535;p96"/>
          <p:cNvSpPr/>
          <p:nvPr/>
        </p:nvSpPr>
        <p:spPr>
          <a:xfrm>
            <a:off x="6111856" y="3303433"/>
            <a:ext cx="3256056"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GPIO 17, đặt Trạng thái khởi tạo chân thành trạng thái thấp và thay đổi Tên thành LED.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chỉnh sửa, nhấp vào nút Done màu đỏ.</a:t>
            </a:r>
            <a:endParaRPr sz="1300">
              <a:solidFill>
                <a:srgbClr val="262626"/>
              </a:solidFill>
              <a:latin typeface="Arial"/>
              <a:ea typeface="Arial"/>
              <a:cs typeface="Arial"/>
              <a:sym typeface="Arial"/>
            </a:endParaRPr>
          </a:p>
        </p:txBody>
      </p:sp>
      <p:sp>
        <p:nvSpPr>
          <p:cNvPr id="1536" name="Google Shape;1536;p96"/>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đúp vào chân đã tạo để chỉnh sửa Thuộc tính.</a:t>
            </a:r>
            <a:endParaRPr/>
          </a:p>
        </p:txBody>
      </p:sp>
      <p:grpSp>
        <p:nvGrpSpPr>
          <p:cNvPr id="1537" name="Google Shape;1537;p96"/>
          <p:cNvGrpSpPr/>
          <p:nvPr/>
        </p:nvGrpSpPr>
        <p:grpSpPr>
          <a:xfrm>
            <a:off x="703263" y="2168178"/>
            <a:ext cx="5194298" cy="3741241"/>
            <a:chOff x="703263" y="2102861"/>
            <a:chExt cx="5194298" cy="3741241"/>
          </a:xfrm>
        </p:grpSpPr>
        <p:grpSp>
          <p:nvGrpSpPr>
            <p:cNvPr id="1538" name="Google Shape;1538;p96"/>
            <p:cNvGrpSpPr/>
            <p:nvPr/>
          </p:nvGrpSpPr>
          <p:grpSpPr>
            <a:xfrm>
              <a:off x="703263" y="2102861"/>
              <a:ext cx="5194298" cy="3741241"/>
              <a:chOff x="703263" y="2102861"/>
              <a:chExt cx="5194298" cy="3741241"/>
            </a:xfrm>
          </p:grpSpPr>
          <p:pic>
            <p:nvPicPr>
              <p:cNvPr id="1539" name="Google Shape;1539;p96"/>
              <p:cNvPicPr preferRelativeResize="0"/>
              <p:nvPr/>
            </p:nvPicPr>
            <p:blipFill rotWithShape="1">
              <a:blip r:embed="rId3">
                <a:alphaModFix/>
              </a:blip>
              <a:srcRect b="0" l="0" r="0" t="0"/>
              <a:stretch/>
            </p:blipFill>
            <p:spPr>
              <a:xfrm>
                <a:off x="703263" y="2102861"/>
                <a:ext cx="3970337" cy="2209125"/>
              </a:xfrm>
              <a:prstGeom prst="rect">
                <a:avLst/>
              </a:prstGeom>
              <a:noFill/>
              <a:ln cap="flat" cmpd="sng" w="9525">
                <a:solidFill>
                  <a:srgbClr val="595959"/>
                </a:solidFill>
                <a:prstDash val="solid"/>
                <a:round/>
                <a:headEnd len="sm" w="sm" type="none"/>
                <a:tailEnd len="sm" w="sm" type="none"/>
              </a:ln>
            </p:spPr>
          </p:pic>
          <p:pic>
            <p:nvPicPr>
              <p:cNvPr id="1540" name="Google Shape;1540;p96"/>
              <p:cNvPicPr preferRelativeResize="0"/>
              <p:nvPr/>
            </p:nvPicPr>
            <p:blipFill rotWithShape="1">
              <a:blip r:embed="rId3">
                <a:alphaModFix/>
              </a:blip>
              <a:srcRect b="0" l="49860" r="0" t="17675"/>
              <a:stretch/>
            </p:blipFill>
            <p:spPr>
              <a:xfrm>
                <a:off x="2276080" y="2535651"/>
                <a:ext cx="3621481" cy="3308451"/>
              </a:xfrm>
              <a:prstGeom prst="rect">
                <a:avLst/>
              </a:prstGeom>
              <a:noFill/>
              <a:ln cap="flat" cmpd="sng" w="9525">
                <a:solidFill>
                  <a:srgbClr val="595959"/>
                </a:solidFill>
                <a:prstDash val="solid"/>
                <a:round/>
                <a:headEnd len="sm" w="sm" type="none"/>
                <a:tailEnd len="sm" w="sm" type="none"/>
              </a:ln>
            </p:spPr>
          </p:pic>
          <p:sp>
            <p:nvSpPr>
              <p:cNvPr id="1541" name="Google Shape;1541;p96"/>
              <p:cNvSpPr/>
              <p:nvPr/>
            </p:nvSpPr>
            <p:spPr>
              <a:xfrm>
                <a:off x="1386208" y="2926545"/>
                <a:ext cx="419414" cy="19685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542" name="Google Shape;1542;p96"/>
              <p:cNvPicPr preferRelativeResize="0"/>
              <p:nvPr/>
            </p:nvPicPr>
            <p:blipFill rotWithShape="1">
              <a:blip r:embed="rId4">
                <a:alphaModFix/>
              </a:blip>
              <a:srcRect b="0" l="0" r="0" t="0"/>
              <a:stretch/>
            </p:blipFill>
            <p:spPr>
              <a:xfrm>
                <a:off x="1595915" y="3078743"/>
                <a:ext cx="364900" cy="364900"/>
              </a:xfrm>
              <a:prstGeom prst="rect">
                <a:avLst/>
              </a:prstGeom>
              <a:noFill/>
              <a:ln>
                <a:noFill/>
              </a:ln>
            </p:spPr>
          </p:pic>
          <p:pic>
            <p:nvPicPr>
              <p:cNvPr id="1543" name="Google Shape;1543;p96"/>
              <p:cNvPicPr preferRelativeResize="0"/>
              <p:nvPr/>
            </p:nvPicPr>
            <p:blipFill rotWithShape="1">
              <a:blip r:embed="rId5">
                <a:alphaModFix/>
              </a:blip>
              <a:srcRect b="0" l="0" r="0" t="0"/>
              <a:stretch/>
            </p:blipFill>
            <p:spPr>
              <a:xfrm>
                <a:off x="1778365" y="2446959"/>
                <a:ext cx="409296" cy="409296"/>
              </a:xfrm>
              <a:prstGeom prst="rect">
                <a:avLst/>
              </a:prstGeom>
              <a:noFill/>
              <a:ln>
                <a:noFill/>
              </a:ln>
            </p:spPr>
          </p:pic>
        </p:grpSp>
        <p:sp>
          <p:nvSpPr>
            <p:cNvPr id="1544" name="Google Shape;1544;p96"/>
            <p:cNvSpPr/>
            <p:nvPr/>
          </p:nvSpPr>
          <p:spPr>
            <a:xfrm>
              <a:off x="2803703" y="3231143"/>
              <a:ext cx="696735" cy="10895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45" name="Google Shape;1545;p96"/>
            <p:cNvSpPr/>
            <p:nvPr/>
          </p:nvSpPr>
          <p:spPr>
            <a:xfrm>
              <a:off x="2803703" y="5226050"/>
              <a:ext cx="1031697" cy="10499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46" name="Google Shape;1546;p96"/>
            <p:cNvSpPr/>
            <p:nvPr/>
          </p:nvSpPr>
          <p:spPr>
            <a:xfrm>
              <a:off x="2803703" y="5397500"/>
              <a:ext cx="1450797" cy="10499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47" name="Google Shape;1547;p96"/>
            <p:cNvSpPr/>
            <p:nvPr/>
          </p:nvSpPr>
          <p:spPr>
            <a:xfrm>
              <a:off x="4305300" y="2831308"/>
              <a:ext cx="254882" cy="15319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54" name="Google Shape;1554;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55" name="Google Shape;1555;p97"/>
          <p:cNvSpPr/>
          <p:nvPr/>
        </p:nvSpPr>
        <p:spPr>
          <a:xfrm>
            <a:off x="580388" y="152695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Thêm chỉ lệnh LED ON, LED OFF</a:t>
            </a:r>
            <a:endParaRPr/>
          </a:p>
        </p:txBody>
      </p:sp>
      <p:sp>
        <p:nvSpPr>
          <p:cNvPr id="1556" name="Google Shape;1556;p97"/>
          <p:cNvSpPr/>
          <p:nvPr/>
        </p:nvSpPr>
        <p:spPr>
          <a:xfrm>
            <a:off x="6065203" y="1979955"/>
            <a:ext cx="3525364"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Kéo chỉ lệnh trong danh mục chung và tạo ra hai chỉ lệnh.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Hai chỉ lệnh được tạo ra sẽ gửi tín hiệu đến đèn LED.</a:t>
            </a:r>
            <a:endParaRPr sz="1300">
              <a:solidFill>
                <a:srgbClr val="262626"/>
              </a:solidFill>
              <a:latin typeface="Arial"/>
              <a:ea typeface="Arial"/>
              <a:cs typeface="Arial"/>
              <a:sym typeface="Arial"/>
            </a:endParaRPr>
          </a:p>
        </p:txBody>
      </p:sp>
      <p:grpSp>
        <p:nvGrpSpPr>
          <p:cNvPr id="1557" name="Google Shape;1557;p97"/>
          <p:cNvGrpSpPr/>
          <p:nvPr/>
        </p:nvGrpSpPr>
        <p:grpSpPr>
          <a:xfrm>
            <a:off x="578083" y="1867002"/>
            <a:ext cx="5299533" cy="3807329"/>
            <a:chOff x="578083" y="1867002"/>
            <a:chExt cx="5299533" cy="3807329"/>
          </a:xfrm>
        </p:grpSpPr>
        <p:grpSp>
          <p:nvGrpSpPr>
            <p:cNvPr id="1558" name="Google Shape;1558;p97"/>
            <p:cNvGrpSpPr/>
            <p:nvPr/>
          </p:nvGrpSpPr>
          <p:grpSpPr>
            <a:xfrm>
              <a:off x="578083" y="1867002"/>
              <a:ext cx="5299533" cy="3807329"/>
              <a:chOff x="578083" y="1867002"/>
              <a:chExt cx="5299533" cy="3807329"/>
            </a:xfrm>
          </p:grpSpPr>
          <p:pic>
            <p:nvPicPr>
              <p:cNvPr id="1559" name="Google Shape;1559;p97"/>
              <p:cNvPicPr preferRelativeResize="0"/>
              <p:nvPr/>
            </p:nvPicPr>
            <p:blipFill rotWithShape="1">
              <a:blip r:embed="rId3">
                <a:alphaModFix/>
              </a:blip>
              <a:srcRect b="0" l="0" r="0" t="0"/>
              <a:stretch/>
            </p:blipFill>
            <p:spPr>
              <a:xfrm>
                <a:off x="578083" y="1867002"/>
                <a:ext cx="5299533" cy="2948699"/>
              </a:xfrm>
              <a:prstGeom prst="rect">
                <a:avLst/>
              </a:prstGeom>
              <a:noFill/>
              <a:ln cap="flat" cmpd="sng" w="9525">
                <a:solidFill>
                  <a:srgbClr val="595959"/>
                </a:solidFill>
                <a:prstDash val="solid"/>
                <a:round/>
                <a:headEnd len="sm" w="sm" type="none"/>
                <a:tailEnd len="sm" w="sm" type="none"/>
              </a:ln>
            </p:spPr>
          </p:pic>
          <p:sp>
            <p:nvSpPr>
              <p:cNvPr id="1560" name="Google Shape;1560;p97"/>
              <p:cNvSpPr/>
              <p:nvPr/>
            </p:nvSpPr>
            <p:spPr>
              <a:xfrm>
                <a:off x="578083" y="2725859"/>
                <a:ext cx="476017" cy="1616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561" name="Google Shape;1561;p97"/>
              <p:cNvPicPr preferRelativeResize="0"/>
              <p:nvPr/>
            </p:nvPicPr>
            <p:blipFill rotWithShape="1">
              <a:blip r:embed="rId4">
                <a:alphaModFix/>
              </a:blip>
              <a:srcRect b="0" l="0" r="0" t="0"/>
              <a:stretch/>
            </p:blipFill>
            <p:spPr>
              <a:xfrm>
                <a:off x="1164247" y="2920501"/>
                <a:ext cx="381000" cy="381000"/>
              </a:xfrm>
              <a:prstGeom prst="rect">
                <a:avLst/>
              </a:prstGeom>
              <a:noFill/>
              <a:ln>
                <a:noFill/>
              </a:ln>
            </p:spPr>
          </p:pic>
          <p:sp>
            <p:nvSpPr>
              <p:cNvPr id="1562" name="Google Shape;1562;p97"/>
              <p:cNvSpPr/>
              <p:nvPr/>
            </p:nvSpPr>
            <p:spPr>
              <a:xfrm>
                <a:off x="1621406" y="2935249"/>
                <a:ext cx="1221382" cy="56599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1563" name="Google Shape;1563;p97"/>
              <p:cNvCxnSpPr>
                <a:stCxn id="1560" idx="3"/>
                <a:endCxn id="1562" idx="0"/>
              </p:cNvCxnSpPr>
              <p:nvPr/>
            </p:nvCxnSpPr>
            <p:spPr>
              <a:xfrm>
                <a:off x="1054100" y="2806698"/>
                <a:ext cx="1178100" cy="128700"/>
              </a:xfrm>
              <a:prstGeom prst="bentConnector2">
                <a:avLst/>
              </a:prstGeom>
              <a:noFill/>
              <a:ln cap="flat" cmpd="sng" w="19050">
                <a:solidFill>
                  <a:srgbClr val="FF0000"/>
                </a:solidFill>
                <a:prstDash val="dash"/>
                <a:miter lim="800000"/>
                <a:headEnd len="sm" w="sm" type="none"/>
                <a:tailEnd len="med" w="med" type="triangle"/>
              </a:ln>
            </p:spPr>
          </p:cxnSp>
          <p:pic>
            <p:nvPicPr>
              <p:cNvPr id="1564" name="Google Shape;1564;p97"/>
              <p:cNvPicPr preferRelativeResize="0"/>
              <p:nvPr/>
            </p:nvPicPr>
            <p:blipFill rotWithShape="1">
              <a:blip r:embed="rId5">
                <a:alphaModFix/>
              </a:blip>
              <a:srcRect b="0" l="0" r="0" t="0"/>
              <a:stretch/>
            </p:blipFill>
            <p:spPr>
              <a:xfrm rot="8240616">
                <a:off x="1950076" y="3533403"/>
                <a:ext cx="409296" cy="409296"/>
              </a:xfrm>
              <a:prstGeom prst="rect">
                <a:avLst/>
              </a:prstGeom>
              <a:noFill/>
              <a:ln>
                <a:noFill/>
              </a:ln>
            </p:spPr>
          </p:pic>
          <p:pic>
            <p:nvPicPr>
              <p:cNvPr id="1565" name="Google Shape;1565;p97"/>
              <p:cNvPicPr preferRelativeResize="0"/>
              <p:nvPr/>
            </p:nvPicPr>
            <p:blipFill rotWithShape="1">
              <a:blip r:embed="rId3">
                <a:alphaModFix/>
              </a:blip>
              <a:srcRect b="46229" l="17769" r="58081" t="35998"/>
              <a:stretch/>
            </p:blipFill>
            <p:spPr>
              <a:xfrm>
                <a:off x="1054100" y="4014870"/>
                <a:ext cx="4052423" cy="1659461"/>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grpSp>
        <p:cxnSp>
          <p:nvCxnSpPr>
            <p:cNvPr id="1566" name="Google Shape;1566;p97"/>
            <p:cNvCxnSpPr/>
            <p:nvPr/>
          </p:nvCxnSpPr>
          <p:spPr>
            <a:xfrm>
              <a:off x="2906162" y="4445251"/>
              <a:ext cx="1013988" cy="370450"/>
            </a:xfrm>
            <a:prstGeom prst="straightConnector1">
              <a:avLst/>
            </a:prstGeom>
            <a:noFill/>
            <a:ln cap="flat" cmpd="sng" w="19050">
              <a:solidFill>
                <a:srgbClr val="FF0000"/>
              </a:solidFill>
              <a:prstDash val="dash"/>
              <a:miter lim="800000"/>
              <a:headEnd len="sm" w="sm" type="none"/>
              <a:tailEnd len="med" w="med" type="triangle"/>
            </a:ln>
          </p:spPr>
        </p:cxnSp>
        <p:cxnSp>
          <p:nvCxnSpPr>
            <p:cNvPr id="1567" name="Google Shape;1567;p97"/>
            <p:cNvCxnSpPr/>
            <p:nvPr/>
          </p:nvCxnSpPr>
          <p:spPr>
            <a:xfrm flipH="1" rot="10800000">
              <a:off x="2906162" y="5088048"/>
              <a:ext cx="1013988" cy="244443"/>
            </a:xfrm>
            <a:prstGeom prst="straightConnector1">
              <a:avLst/>
            </a:prstGeom>
            <a:noFill/>
            <a:ln cap="flat" cmpd="sng" w="19050">
              <a:solidFill>
                <a:srgbClr val="FF0000"/>
              </a:solidFill>
              <a:prstDash val="dash"/>
              <a:miter lim="800000"/>
              <a:headEnd len="sm" w="sm" type="none"/>
              <a:tailEnd len="med" w="med" type="triangle"/>
            </a:ln>
          </p:spPr>
        </p:cxnSp>
        <p:sp>
          <p:nvSpPr>
            <p:cNvPr id="1568" name="Google Shape;1568;p97"/>
            <p:cNvSpPr txBox="1"/>
            <p:nvPr/>
          </p:nvSpPr>
          <p:spPr>
            <a:xfrm>
              <a:off x="3013937" y="4789284"/>
              <a:ext cx="62869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FF0000"/>
                  </a:solidFill>
                  <a:latin typeface="Arial"/>
                  <a:ea typeface="Arial"/>
                  <a:cs typeface="Arial"/>
                  <a:sym typeface="Arial"/>
                </a:rPr>
                <a:t>signal</a:t>
              </a:r>
              <a:endParaRPr sz="1300">
                <a:solidFill>
                  <a:srgbClr val="FF0000"/>
                </a:solidFill>
                <a:latin typeface="Arial"/>
                <a:ea typeface="Arial"/>
                <a:cs typeface="Arial"/>
                <a:sym typeface="Arial"/>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75" name="Google Shape;1575;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76" name="Google Shape;1576;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Chỉnh sửa thuộc tính của chỉ lệnh</a:t>
            </a:r>
            <a:endParaRPr sz="2400">
              <a:solidFill>
                <a:srgbClr val="0C0C0C"/>
              </a:solidFill>
              <a:latin typeface="Arial"/>
              <a:ea typeface="Arial"/>
              <a:cs typeface="Arial"/>
              <a:sym typeface="Arial"/>
            </a:endParaRPr>
          </a:p>
        </p:txBody>
      </p:sp>
      <p:sp>
        <p:nvSpPr>
          <p:cNvPr id="1577" name="Google Shape;1577;p9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của chỉ lệnh</a:t>
            </a:r>
            <a:endParaRPr sz="1400">
              <a:solidFill>
                <a:schemeClr val="dk1"/>
              </a:solidFill>
              <a:latin typeface="Arial"/>
              <a:ea typeface="Arial"/>
              <a:cs typeface="Arial"/>
              <a:sym typeface="Arial"/>
            </a:endParaRPr>
          </a:p>
        </p:txBody>
      </p:sp>
      <p:sp>
        <p:nvSpPr>
          <p:cNvPr id="1578" name="Google Shape;1578;p98"/>
          <p:cNvSpPr/>
          <p:nvPr/>
        </p:nvSpPr>
        <p:spPr>
          <a:xfrm>
            <a:off x="6065203" y="2159981"/>
            <a:ext cx="3134360" cy="2453696"/>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Sửa đổi các thuộc tính của chỉ lệnh đã tạo.</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có một chỉ lệnh, Tên được đổi thành LED ON và msg.payload được đổi thành 1 của loại số 🡪 Chỉ lệnh LED ON này sẽ bật đèn LED.</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chỉnh sửa, nhấp vào nút “Done” màu đỏ.</a:t>
            </a:r>
            <a:endParaRPr/>
          </a:p>
        </p:txBody>
      </p:sp>
      <p:grpSp>
        <p:nvGrpSpPr>
          <p:cNvPr id="1579" name="Google Shape;1579;p98"/>
          <p:cNvGrpSpPr/>
          <p:nvPr/>
        </p:nvGrpSpPr>
        <p:grpSpPr>
          <a:xfrm>
            <a:off x="580388" y="2231507"/>
            <a:ext cx="5331525" cy="4149794"/>
            <a:chOff x="580388" y="2231507"/>
            <a:chExt cx="5331525" cy="4149794"/>
          </a:xfrm>
        </p:grpSpPr>
        <p:pic>
          <p:nvPicPr>
            <p:cNvPr id="1580" name="Google Shape;1580;p98"/>
            <p:cNvPicPr preferRelativeResize="0"/>
            <p:nvPr/>
          </p:nvPicPr>
          <p:blipFill rotWithShape="1">
            <a:blip r:embed="rId3">
              <a:alphaModFix/>
            </a:blip>
            <a:srcRect b="0" l="0" r="0" t="0"/>
            <a:stretch/>
          </p:blipFill>
          <p:spPr>
            <a:xfrm>
              <a:off x="580388" y="2231507"/>
              <a:ext cx="5331525" cy="2966500"/>
            </a:xfrm>
            <a:prstGeom prst="rect">
              <a:avLst/>
            </a:prstGeom>
            <a:noFill/>
            <a:ln cap="flat" cmpd="sng" w="9525">
              <a:solidFill>
                <a:srgbClr val="595959"/>
              </a:solidFill>
              <a:prstDash val="solid"/>
              <a:round/>
              <a:headEnd len="sm" w="sm" type="none"/>
              <a:tailEnd len="sm" w="sm" type="none"/>
            </a:ln>
          </p:spPr>
        </p:pic>
        <p:pic>
          <p:nvPicPr>
            <p:cNvPr id="1581" name="Google Shape;1581;p98"/>
            <p:cNvPicPr preferRelativeResize="0"/>
            <p:nvPr/>
          </p:nvPicPr>
          <p:blipFill rotWithShape="1">
            <a:blip r:embed="rId3">
              <a:alphaModFix/>
            </a:blip>
            <a:srcRect b="0" l="50000" r="0" t="16862"/>
            <a:stretch/>
          </p:blipFill>
          <p:spPr>
            <a:xfrm>
              <a:off x="1565475" y="2360085"/>
              <a:ext cx="4346438" cy="4021216"/>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582" name="Google Shape;1582;p98"/>
            <p:cNvSpPr/>
            <p:nvPr/>
          </p:nvSpPr>
          <p:spPr>
            <a:xfrm>
              <a:off x="1565475" y="3166871"/>
              <a:ext cx="2399944"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83" name="Google Shape;1583;p98"/>
            <p:cNvSpPr/>
            <p:nvPr/>
          </p:nvSpPr>
          <p:spPr>
            <a:xfrm>
              <a:off x="1674890" y="3460254"/>
              <a:ext cx="2562131"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84" name="Google Shape;1584;p98"/>
            <p:cNvSpPr/>
            <p:nvPr/>
          </p:nvSpPr>
          <p:spPr>
            <a:xfrm>
              <a:off x="3983525" y="2765236"/>
              <a:ext cx="344031"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85" name="Google Shape;1585;p98"/>
            <p:cNvSpPr txBox="1"/>
            <p:nvPr/>
          </p:nvSpPr>
          <p:spPr>
            <a:xfrm>
              <a:off x="1929621" y="4009078"/>
              <a:ext cx="1671652" cy="292388"/>
            </a:xfrm>
            <a:prstGeom prst="rect">
              <a:avLst/>
            </a:prstGeom>
            <a:solidFill>
              <a:srgbClr val="FEE599"/>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Turns on the LED</a:t>
              </a:r>
              <a:endParaRPr sz="1300">
                <a:solidFill>
                  <a:srgbClr val="262626"/>
                </a:solidFill>
                <a:latin typeface="Arial"/>
                <a:ea typeface="Arial"/>
                <a:cs typeface="Arial"/>
                <a:sym typeface="Aria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Điều khiển đèn LED bằng Node-RED</a:t>
            </a:r>
            <a:endParaRPr/>
          </a:p>
        </p:txBody>
      </p:sp>
      <p:sp>
        <p:nvSpPr>
          <p:cNvPr id="1592" name="Google Shape;1592;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1593" name="Google Shape;1593;p99"/>
          <p:cNvSpPr/>
          <p:nvPr/>
        </p:nvSpPr>
        <p:spPr>
          <a:xfrm>
            <a:off x="580388" y="152695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Chỉnh sửa thuộc tính chỉ lệnh </a:t>
            </a:r>
            <a:endParaRPr/>
          </a:p>
        </p:txBody>
      </p:sp>
      <p:sp>
        <p:nvSpPr>
          <p:cNvPr id="1594" name="Google Shape;1594;p99"/>
          <p:cNvSpPr/>
          <p:nvPr/>
        </p:nvSpPr>
        <p:spPr>
          <a:xfrm>
            <a:off x="6065203" y="1979955"/>
            <a:ext cx="3256056" cy="1750940"/>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trường chỉ lệnh khác, Tên được thay đổi thành LED ON và msg.payload được thay đổi thành 0 của loại số. 🡪 Đèn LED BẬT này sẽ tắt đèn LED.</a:t>
            </a:r>
            <a:endParaRPr sz="1300">
              <a:solidFill>
                <a:srgbClr val="262626"/>
              </a:solidFill>
              <a:latin typeface="Arial"/>
              <a:ea typeface="Arial"/>
              <a:cs typeface="Arial"/>
              <a:sym typeface="Arial"/>
            </a:endParaRPr>
          </a:p>
          <a:p>
            <a:pPr indent="-99975" lvl="0" marL="182526"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chỉnh sửa, nhấp vào nút “Done” màu đỏ.</a:t>
            </a:r>
            <a:endParaRPr/>
          </a:p>
        </p:txBody>
      </p:sp>
      <p:grpSp>
        <p:nvGrpSpPr>
          <p:cNvPr id="1595" name="Google Shape;1595;p99"/>
          <p:cNvGrpSpPr/>
          <p:nvPr/>
        </p:nvGrpSpPr>
        <p:grpSpPr>
          <a:xfrm>
            <a:off x="558800" y="1952625"/>
            <a:ext cx="5344060" cy="4285582"/>
            <a:chOff x="558800" y="1952625"/>
            <a:chExt cx="5344060" cy="4285582"/>
          </a:xfrm>
        </p:grpSpPr>
        <p:pic>
          <p:nvPicPr>
            <p:cNvPr id="1596" name="Google Shape;1596;p99"/>
            <p:cNvPicPr preferRelativeResize="0"/>
            <p:nvPr/>
          </p:nvPicPr>
          <p:blipFill rotWithShape="1">
            <a:blip r:embed="rId3">
              <a:alphaModFix/>
            </a:blip>
            <a:srcRect b="0" l="0" r="0" t="0"/>
            <a:stretch/>
          </p:blipFill>
          <p:spPr>
            <a:xfrm>
              <a:off x="558800" y="1952625"/>
              <a:ext cx="5344060" cy="2973475"/>
            </a:xfrm>
            <a:prstGeom prst="rect">
              <a:avLst/>
            </a:prstGeom>
            <a:noFill/>
            <a:ln cap="flat" cmpd="sng" w="9525">
              <a:solidFill>
                <a:srgbClr val="595959"/>
              </a:solidFill>
              <a:prstDash val="solid"/>
              <a:round/>
              <a:headEnd len="sm" w="sm" type="none"/>
              <a:tailEnd len="sm" w="sm" type="none"/>
            </a:ln>
          </p:spPr>
        </p:pic>
        <p:pic>
          <p:nvPicPr>
            <p:cNvPr id="1597" name="Google Shape;1597;p99"/>
            <p:cNvPicPr preferRelativeResize="0"/>
            <p:nvPr/>
          </p:nvPicPr>
          <p:blipFill rotWithShape="1">
            <a:blip r:embed="rId3">
              <a:alphaModFix/>
            </a:blip>
            <a:srcRect b="0" l="49653" r="1" t="16791"/>
            <a:stretch/>
          </p:blipFill>
          <p:spPr>
            <a:xfrm>
              <a:off x="1511928" y="2200411"/>
              <a:ext cx="4390931" cy="4037796"/>
            </a:xfrm>
            <a:prstGeom prst="rect">
              <a:avLst/>
            </a:prstGeom>
            <a:noFill/>
            <a:ln cap="flat" cmpd="sng" w="19050">
              <a:solidFill>
                <a:srgbClr val="FFC000"/>
              </a:solidFill>
              <a:prstDash val="solid"/>
              <a:round/>
              <a:headEnd len="sm" w="sm" type="none"/>
              <a:tailEnd len="sm" w="sm" type="none"/>
            </a:ln>
            <a:effectLst>
              <a:outerShdw blurRad="50800" rotWithShape="0" algn="tl" dir="2700000" dist="38100">
                <a:srgbClr val="000000">
                  <a:alpha val="40000"/>
                </a:srgbClr>
              </a:outerShdw>
            </a:effectLst>
          </p:spPr>
        </p:pic>
        <p:sp>
          <p:nvSpPr>
            <p:cNvPr id="1598" name="Google Shape;1598;p99"/>
            <p:cNvSpPr/>
            <p:nvPr/>
          </p:nvSpPr>
          <p:spPr>
            <a:xfrm>
              <a:off x="1565475" y="3008763"/>
              <a:ext cx="2399944"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99" name="Google Shape;1599;p99"/>
            <p:cNvSpPr txBox="1"/>
            <p:nvPr/>
          </p:nvSpPr>
          <p:spPr>
            <a:xfrm>
              <a:off x="1929621" y="3784755"/>
              <a:ext cx="1671652" cy="292388"/>
            </a:xfrm>
            <a:prstGeom prst="rect">
              <a:avLst/>
            </a:prstGeom>
            <a:solidFill>
              <a:srgbClr val="FEE599"/>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Turns off the LED</a:t>
              </a:r>
              <a:endParaRPr sz="1300">
                <a:solidFill>
                  <a:srgbClr val="262626"/>
                </a:solidFill>
                <a:latin typeface="Arial"/>
                <a:ea typeface="Arial"/>
                <a:cs typeface="Arial"/>
                <a:sym typeface="Arial"/>
              </a:endParaRPr>
            </a:p>
          </p:txBody>
        </p:sp>
        <p:sp>
          <p:nvSpPr>
            <p:cNvPr id="1600" name="Google Shape;1600;p99"/>
            <p:cNvSpPr/>
            <p:nvPr/>
          </p:nvSpPr>
          <p:spPr>
            <a:xfrm>
              <a:off x="1674890" y="3288462"/>
              <a:ext cx="2484359"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01" name="Google Shape;1601;p99"/>
            <p:cNvSpPr/>
            <p:nvPr/>
          </p:nvSpPr>
          <p:spPr>
            <a:xfrm>
              <a:off x="3965419" y="2607274"/>
              <a:ext cx="344031" cy="19196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0521C1-470D-4E94-BD48-3A3DE3F5B328}"/>
</file>

<file path=customXml/itemProps2.xml><?xml version="1.0" encoding="utf-8"?>
<ds:datastoreItem xmlns:ds="http://schemas.openxmlformats.org/officeDocument/2006/customXml" ds:itemID="{54FDE59C-C31C-4611-B398-9B638D9CE93F}"/>
</file>

<file path=customXml/itemProps3.xml><?xml version="1.0" encoding="utf-8"?>
<ds:datastoreItem xmlns:ds="http://schemas.openxmlformats.org/officeDocument/2006/customXml" ds:itemID="{FC1F2761-E279-4F78-8DF2-AD62ABC2B6FF}"/>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 2021</dc:creator>
  <dcterms:created xsi:type="dcterms:W3CDTF">2018-03-02T14:47:58Z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0x010100674C07E113D9934F95F8C2B48C009624</vt:lpwstr>
  </property>
</Properties>
</file>